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47"/>
  </p:notesMasterIdLst>
  <p:handoutMasterIdLst>
    <p:handoutMasterId r:id="rId48"/>
  </p:handoutMasterIdLst>
  <p:sldIdLst>
    <p:sldId id="256" r:id="rId2"/>
    <p:sldId id="258" r:id="rId3"/>
    <p:sldId id="259" r:id="rId4"/>
    <p:sldId id="260" r:id="rId5"/>
    <p:sldId id="261" r:id="rId6"/>
    <p:sldId id="262" r:id="rId7"/>
    <p:sldId id="263" r:id="rId8"/>
    <p:sldId id="264" r:id="rId9"/>
    <p:sldId id="265" r:id="rId10"/>
    <p:sldId id="272" r:id="rId11"/>
    <p:sldId id="269" r:id="rId12"/>
    <p:sldId id="273" r:id="rId13"/>
    <p:sldId id="276" r:id="rId14"/>
    <p:sldId id="277" r:id="rId15"/>
    <p:sldId id="278" r:id="rId16"/>
    <p:sldId id="281" r:id="rId17"/>
    <p:sldId id="282" r:id="rId18"/>
    <p:sldId id="283" r:id="rId19"/>
    <p:sldId id="285" r:id="rId20"/>
    <p:sldId id="286" r:id="rId21"/>
    <p:sldId id="287" r:id="rId22"/>
    <p:sldId id="289" r:id="rId23"/>
    <p:sldId id="290" r:id="rId24"/>
    <p:sldId id="291" r:id="rId25"/>
    <p:sldId id="292" r:id="rId26"/>
    <p:sldId id="294" r:id="rId27"/>
    <p:sldId id="296" r:id="rId28"/>
    <p:sldId id="298" r:id="rId29"/>
    <p:sldId id="299" r:id="rId30"/>
    <p:sldId id="301" r:id="rId31"/>
    <p:sldId id="302" r:id="rId32"/>
    <p:sldId id="303" r:id="rId33"/>
    <p:sldId id="304" r:id="rId34"/>
    <p:sldId id="306" r:id="rId35"/>
    <p:sldId id="308" r:id="rId36"/>
    <p:sldId id="325" r:id="rId37"/>
    <p:sldId id="313" r:id="rId38"/>
    <p:sldId id="314" r:id="rId39"/>
    <p:sldId id="309" r:id="rId40"/>
    <p:sldId id="311" r:id="rId41"/>
    <p:sldId id="316" r:id="rId42"/>
    <p:sldId id="317" r:id="rId43"/>
    <p:sldId id="320" r:id="rId44"/>
    <p:sldId id="324" r:id="rId45"/>
    <p:sldId id="323"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55843E4-470D-4BA6-994E-7A18EA8E0A2D}">
          <p14:sldIdLst>
            <p14:sldId id="256"/>
            <p14:sldId id="258"/>
          </p14:sldIdLst>
        </p14:section>
        <p14:section name="What Remains of Edith Finch" id="{62D90554-0967-44A9-A22D-353C06B9D8E7}">
          <p14:sldIdLst>
            <p14:sldId id="259"/>
            <p14:sldId id="260"/>
            <p14:sldId id="261"/>
            <p14:sldId id="262"/>
            <p14:sldId id="263"/>
            <p14:sldId id="264"/>
            <p14:sldId id="265"/>
            <p14:sldId id="272"/>
            <p14:sldId id="269"/>
          </p14:sldIdLst>
        </p14:section>
        <p14:section name="Gone Home" id="{8A6B69B6-9A41-4AE1-8B8B-34638AD4E0C7}">
          <p14:sldIdLst>
            <p14:sldId id="273"/>
            <p14:sldId id="276"/>
            <p14:sldId id="277"/>
            <p14:sldId id="278"/>
            <p14:sldId id="281"/>
            <p14:sldId id="282"/>
            <p14:sldId id="283"/>
            <p14:sldId id="285"/>
            <p14:sldId id="286"/>
            <p14:sldId id="287"/>
            <p14:sldId id="289"/>
            <p14:sldId id="290"/>
          </p14:sldIdLst>
        </p14:section>
        <p14:section name="Myst: Masterpiece Edition" id="{9A08985C-BBC5-4AE9-BE9F-7856F9B7F91D}">
          <p14:sldIdLst>
            <p14:sldId id="291"/>
            <p14:sldId id="292"/>
            <p14:sldId id="294"/>
            <p14:sldId id="296"/>
            <p14:sldId id="298"/>
            <p14:sldId id="299"/>
            <p14:sldId id="301"/>
            <p14:sldId id="302"/>
            <p14:sldId id="303"/>
            <p14:sldId id="304"/>
            <p14:sldId id="306"/>
            <p14:sldId id="308"/>
          </p14:sldIdLst>
        </p14:section>
        <p14:section name="Takeaways" id="{34863929-7541-4C17-BB08-31A57CAF575F}">
          <p14:sldIdLst>
            <p14:sldId id="325"/>
            <p14:sldId id="313"/>
            <p14:sldId id="314"/>
            <p14:sldId id="309"/>
            <p14:sldId id="311"/>
          </p14:sldIdLst>
        </p14:section>
        <p14:section name="References and Indexes" id="{71D4AFFC-562F-407A-A7E1-9CCF4353FEAE}">
          <p14:sldIdLst>
            <p14:sldId id="316"/>
            <p14:sldId id="317"/>
          </p14:sldIdLst>
        </p14:section>
        <p14:section name="Appendix 1: OOC" id="{CF1A41D5-0E9A-44AA-B779-F522ECDE21F1}">
          <p14:sldIdLst>
            <p14:sldId id="320"/>
            <p14:sldId id="324"/>
            <p14:sldId id="32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4D7B10-7FA6-8AA5-ADD4-370FC1785AF4}" name="AILISH REYES" initials="AR" userId="S::2100864@uad.ac.uk::62196584-c30d-4d4a-98b4-09069ceda3d3" providerId="AD"/>
  <p188:author id="{45261D37-9C92-A31F-63CA-3DFF5E2F9C9B}" name="ungers6@gmail.com" initials="un" userId="S::urn:spo:guest#ungers6@gmail.com::" providerId="AD"/>
  <p188:author id="{25E860F8-6EA4-67D2-A8F6-09C6F0D71F49}" name="JONAH UNGER" initials="JU" userId="S::2102791@uad.ac.uk::5628b301-930a-4c3e-8855-9e17f5d9fae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EA09C"/>
    <a:srgbClr val="805D5E"/>
    <a:srgbClr val="4F6980"/>
    <a:srgbClr val="4A804A"/>
    <a:srgbClr val="FF1D1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6F9D5F-F459-42A0-8272-25B88A60F9D2}" v="2" dt="2023-12-10T21:02:30.268"/>
    <p1510:client id="{F84ED40B-9CB0-79C4-7A24-D77C394E3FBA}" v="1" dt="2023-12-12T03:14:09.940"/>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73" d="100"/>
          <a:sy n="73" d="100"/>
        </p:scale>
        <p:origin x="77" y="3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7C535A-FA89-E4CA-D381-9128675864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ED5507-761A-ADC9-939E-F393FD8FBE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BFB373-B4EB-4428-B757-5E7E2B589DE7}" type="datetimeFigureOut">
              <a:rPr lang="en-GB" smtClean="0"/>
              <a:t>11/12/2023</a:t>
            </a:fld>
            <a:endParaRPr lang="en-GB"/>
          </a:p>
        </p:txBody>
      </p:sp>
      <p:sp>
        <p:nvSpPr>
          <p:cNvPr id="4" name="Footer Placeholder 3">
            <a:extLst>
              <a:ext uri="{FF2B5EF4-FFF2-40B4-BE49-F238E27FC236}">
                <a16:creationId xmlns:a16="http://schemas.microsoft.com/office/drawing/2014/main" id="{0B1EE8DC-6025-B4A0-BAE2-C6D9A889B3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23985F1-ED74-7957-9700-E113869FAE9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4F255-CF5C-4221-BC8A-17A17BB35E50}" type="slidenum">
              <a:rPr lang="en-GB" smtClean="0"/>
              <a:t>‹#›</a:t>
            </a:fld>
            <a:endParaRPr lang="en-GB"/>
          </a:p>
        </p:txBody>
      </p:sp>
    </p:spTree>
    <p:extLst>
      <p:ext uri="{BB962C8B-B14F-4D97-AF65-F5344CB8AC3E}">
        <p14:creationId xmlns:p14="http://schemas.microsoft.com/office/powerpoint/2010/main" val="830042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D01669-BCB8-4626-A740-297F4B56EA52}" type="datetimeFigureOut">
              <a:rPr lang="en-GB" smtClean="0"/>
              <a:t>11/12/2023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F187A-1434-43CF-9DE0-5439A95C38B9}" type="slidenum">
              <a:rPr lang="en-GB" smtClean="0"/>
              <a:t>‹#›</a:t>
            </a:fld>
            <a:endParaRPr lang="en-GB"/>
          </a:p>
        </p:txBody>
      </p:sp>
    </p:spTree>
    <p:extLst>
      <p:ext uri="{BB962C8B-B14F-4D97-AF65-F5344CB8AC3E}">
        <p14:creationId xmlns:p14="http://schemas.microsoft.com/office/powerpoint/2010/main" val="2633121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11/30/2023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586728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11/30/2023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69869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11/30/2023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083537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atin typeface="Garamond" panose="020204040303010108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0" y="3175"/>
            <a:ext cx="2743200" cy="365125"/>
          </a:xfrm>
        </p:spPr>
        <p:txBody>
          <a:bodyPr/>
          <a:lstStyle>
            <a:lvl1pPr>
              <a:defRPr i="1">
                <a:latin typeface="Georgia" panose="02040502050405020303" pitchFamily="18" charset="0"/>
              </a:defRPr>
            </a:lvl1pPr>
          </a:lstStyle>
          <a:p>
            <a:r>
              <a:rPr lang="en-US" dirty="0"/>
              <a:t>11/30/2023</a:t>
            </a:r>
          </a:p>
        </p:txBody>
      </p:sp>
      <p:sp>
        <p:nvSpPr>
          <p:cNvPr id="5" name="Footer Placeholder 4"/>
          <p:cNvSpPr>
            <a:spLocks noGrp="1"/>
          </p:cNvSpPr>
          <p:nvPr>
            <p:ph type="ftr" sz="quarter" idx="11"/>
          </p:nvPr>
        </p:nvSpPr>
        <p:spPr/>
        <p:txBody>
          <a:bodyPr/>
          <a:lstStyle>
            <a:lvl1pPr>
              <a:defRPr>
                <a:latin typeface="Georgia" panose="02040502050405020303" pitchFamily="18" charset="0"/>
              </a:defRPr>
            </a:lvl1p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17965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11/30/2023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745978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11/30/2023</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596302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11/30/2023</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59732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11/30/2023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933777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11/30/2023</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84414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11/30/2023</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0702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11/30/2023</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35329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0" y="0"/>
            <a:ext cx="2743200" cy="365125"/>
          </a:xfrm>
          <a:prstGeom prst="rect">
            <a:avLst/>
          </a:prstGeom>
        </p:spPr>
        <p:txBody>
          <a:bodyPr vert="horz" lIns="91440" tIns="45720" rIns="91440" bIns="45720" rtlCol="0" anchor="ctr"/>
          <a:lstStyle>
            <a:lvl1pPr algn="l">
              <a:defRPr sz="1200" i="1">
                <a:solidFill>
                  <a:schemeClr val="tx1">
                    <a:tint val="75000"/>
                  </a:schemeClr>
                </a:solidFill>
              </a:defRPr>
            </a:lvl1pPr>
          </a:lstStyle>
          <a:p>
            <a:r>
              <a:rPr lang="en-US" dirty="0"/>
              <a:t>11/30/2023</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318606591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 Id="rId5" Type="http://schemas.openxmlformats.org/officeDocument/2006/relationships/image" Target="../media/image46.jp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g"/><Relationship Id="rId1" Type="http://schemas.openxmlformats.org/officeDocument/2006/relationships/slideLayout" Target="../slideLayouts/slideLayout6.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a:cs typeface="Calibri Light"/>
              </a:rPr>
              <a:t>On the Origins of Conjurations</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cs typeface="Calibri"/>
              </a:rPr>
              <a:t>DES313 – Jonah Unger, 2102791</a:t>
            </a:r>
            <a:endParaRPr lang="en-US"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8B29-68ED-18EA-8327-CE34E874DD06}"/>
              </a:ext>
            </a:extLst>
          </p:cNvPr>
          <p:cNvSpPr>
            <a:spLocks noGrp="1"/>
          </p:cNvSpPr>
          <p:nvPr>
            <p:ph type="title"/>
          </p:nvPr>
        </p:nvSpPr>
        <p:spPr>
          <a:xfrm>
            <a:off x="0" y="3752849"/>
            <a:ext cx="3290887" cy="2452687"/>
          </a:xfrm>
        </p:spPr>
        <p:txBody>
          <a:bodyPr vert="horz" lIns="91440" tIns="45720" rIns="91440" bIns="45720" rtlCol="0" anchor="ctr">
            <a:normAutofit/>
          </a:bodyPr>
          <a:lstStyle/>
          <a:p>
            <a:r>
              <a:rPr lang="en-US" sz="3200" i="1" dirty="0">
                <a:effectLst/>
              </a:rPr>
              <a:t>WRoEF</a:t>
            </a:r>
            <a:r>
              <a:rPr lang="en-US" sz="3200" dirty="0">
                <a:effectLst/>
              </a:rPr>
              <a:t>: Analysis – Representation, Identity, and Mediation</a:t>
            </a:r>
            <a:endParaRPr lang="en-US" sz="3200" dirty="0"/>
          </a:p>
        </p:txBody>
      </p:sp>
      <p:pic>
        <p:nvPicPr>
          <p:cNvPr id="6" name="Picture 5" descr="A drawing of a tree&#10;&#10;Description automatically generated">
            <a:extLst>
              <a:ext uri="{FF2B5EF4-FFF2-40B4-BE49-F238E27FC236}">
                <a16:creationId xmlns:a16="http://schemas.microsoft.com/office/drawing/2014/main" id="{081383FB-89AD-ECAE-A6C6-5C20179430C3}"/>
              </a:ext>
            </a:extLst>
          </p:cNvPr>
          <p:cNvPicPr>
            <a:picLocks noChangeAspect="1"/>
          </p:cNvPicPr>
          <p:nvPr/>
        </p:nvPicPr>
        <p:blipFill rotWithShape="1">
          <a:blip r:embed="rId2">
            <a:extLst>
              <a:ext uri="{28A0092B-C50C-407E-A947-70E740481C1C}">
                <a14:useLocalDpi xmlns:a14="http://schemas.microsoft.com/office/drawing/2010/main" val="0"/>
              </a:ext>
            </a:extLst>
          </a:blip>
          <a:srcRect t="22167" b="2372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3">
            <a:extLst>
              <a:ext uri="{FF2B5EF4-FFF2-40B4-BE49-F238E27FC236}">
                <a16:creationId xmlns:a16="http://schemas.microsoft.com/office/drawing/2014/main" id="{44322E39-5692-0F29-65E7-4DA4A3CBFF75}"/>
              </a:ext>
            </a:extLst>
          </p:cNvPr>
          <p:cNvSpPr txBox="1"/>
          <p:nvPr/>
        </p:nvSpPr>
        <p:spPr>
          <a:xfrm>
            <a:off x="3142695" y="3627120"/>
            <a:ext cx="9049285" cy="3230881"/>
          </a:xfrm>
          <a:prstGeom prst="rect">
            <a:avLst/>
          </a:prstGeom>
        </p:spPr>
        <p:txBody>
          <a:bodyPr vert="horz" lIns="91440" tIns="45720" rIns="91440" bIns="45720" rtlCol="0" anchor="ctr">
            <a:noAutofit/>
          </a:bodyPr>
          <a:lstStyle/>
          <a:p>
            <a:pPr fontAlgn="base">
              <a:lnSpc>
                <a:spcPct val="90000"/>
              </a:lnSpc>
              <a:spcAft>
                <a:spcPts val="600"/>
              </a:spcAft>
            </a:pPr>
            <a:r>
              <a:rPr lang="en-US" sz="1200" b="0" i="0" dirty="0">
                <a:effectLst/>
              </a:rPr>
              <a:t>Each of the characters that the player controls throughout </a:t>
            </a:r>
            <a:r>
              <a:rPr lang="en-US" sz="1200" b="0" i="1" dirty="0">
                <a:effectLst/>
              </a:rPr>
              <a:t>WRoEF </a:t>
            </a:r>
            <a:r>
              <a:rPr lang="en-US" sz="1200" b="0" i="0" dirty="0">
                <a:effectLst/>
              </a:rPr>
              <a:t>are </a:t>
            </a:r>
            <a:r>
              <a:rPr lang="en-US" sz="1200" b="0" i="0" u="sng" dirty="0">
                <a:effectLst/>
              </a:rPr>
              <a:t>fixed characters,</a:t>
            </a:r>
            <a:r>
              <a:rPr lang="en-US" sz="1200" b="0" i="0" u="none" strike="noStrike" dirty="0">
                <a:effectLst/>
              </a:rPr>
              <a:t> or “characters [that] are defined by the development team, and players have no (or very few) options to change them” </a:t>
            </a:r>
            <a:r>
              <a:rPr lang="en-US" sz="1200" b="0" i="0" dirty="0">
                <a:effectLst/>
              </a:rPr>
              <a:t>(Heussner et al., 2015, pg. 78). </a:t>
            </a:r>
          </a:p>
          <a:p>
            <a:pPr fontAlgn="base">
              <a:lnSpc>
                <a:spcPct val="90000"/>
              </a:lnSpc>
              <a:spcAft>
                <a:spcPts val="600"/>
              </a:spcAft>
            </a:pPr>
            <a:r>
              <a:rPr lang="en-US" sz="1200" b="0" i="0" dirty="0">
                <a:effectLst/>
              </a:rPr>
              <a:t>The ability of the player to see the PC’s body in the periphery (looking down to the body or legs, seeing the hands interact with objects, etc.) allows for a greater sense of self (Fernández-Vara, 2019, pg. 162). The visual design, the movement, and the height of the different characters that the player controls throughout the game all help to provide a sense of character and reduce the barrier between the player and the character. </a:t>
            </a:r>
          </a:p>
          <a:p>
            <a:pPr fontAlgn="base">
              <a:lnSpc>
                <a:spcPct val="90000"/>
              </a:lnSpc>
              <a:spcAft>
                <a:spcPts val="600"/>
              </a:spcAft>
            </a:pPr>
            <a:r>
              <a:rPr lang="en-US" sz="1200" b="0" i="0" dirty="0">
                <a:effectLst/>
              </a:rPr>
              <a:t>Another element that helps to reduce the cognitive dissonance between player and character is the HUD and UI, or lack thereof. When the game is first started, there is no main menu, no opening cutscene. You are immediately placed in control of a character (later revealed to be Edith’s son). There are few loading screens to break up the flow of gameplay, no health bars or mini maps to clutter the HUD, and the menu UI takes place in the wrapper of Edith’s notebook, with the level select being shown through the Finch family tree. This is a form of direct manipulation, a game design technique where “objects that can be manipulated are visible, and the player can aﬀect them immediately, in consecutive actions, and the player can see the eﬀect of the manipulation right away” (pg. 160, Fernández-Vara, 2019). The lack of UI and HUD elements allows the game to feel more “real,” creating less of a distinction or area of separation between the player and character.</a:t>
            </a:r>
          </a:p>
        </p:txBody>
      </p:sp>
      <p:sp>
        <p:nvSpPr>
          <p:cNvPr id="7" name="Slide Number Placeholder 6">
            <a:extLst>
              <a:ext uri="{FF2B5EF4-FFF2-40B4-BE49-F238E27FC236}">
                <a16:creationId xmlns:a16="http://schemas.microsoft.com/office/drawing/2014/main" id="{228A063D-A51C-8038-C21C-B274889F6E4A}"/>
              </a:ext>
            </a:extLst>
          </p:cNvPr>
          <p:cNvSpPr>
            <a:spLocks noGrp="1"/>
          </p:cNvSpPr>
          <p:nvPr>
            <p:ph type="sldNum" sz="quarter" idx="12"/>
          </p:nvPr>
        </p:nvSpPr>
        <p:spPr/>
        <p:txBody>
          <a:bodyPr/>
          <a:lstStyle/>
          <a:p>
            <a:fld id="{330EA680-D336-4FF7-8B7A-9848BB0A1C32}" type="slidenum">
              <a:rPr lang="en-US" smtClean="0"/>
              <a:t>10</a:t>
            </a:fld>
            <a:endParaRPr lang="en-US" dirty="0"/>
          </a:p>
        </p:txBody>
      </p:sp>
      <p:sp>
        <p:nvSpPr>
          <p:cNvPr id="8" name="Date Placeholder 7">
            <a:extLst>
              <a:ext uri="{FF2B5EF4-FFF2-40B4-BE49-F238E27FC236}">
                <a16:creationId xmlns:a16="http://schemas.microsoft.com/office/drawing/2014/main" id="{89B29DEE-3407-8011-C5B8-B712948FF4AE}"/>
              </a:ext>
            </a:extLst>
          </p:cNvPr>
          <p:cNvSpPr>
            <a:spLocks noGrp="1"/>
          </p:cNvSpPr>
          <p:nvPr>
            <p:ph type="dt" sz="half" idx="10"/>
          </p:nvPr>
        </p:nvSpPr>
        <p:spPr>
          <a:xfrm>
            <a:off x="0" y="0"/>
            <a:ext cx="2743200" cy="365125"/>
          </a:xfrm>
        </p:spPr>
        <p:txBody>
          <a:bodyPr/>
          <a:lstStyle/>
          <a:p>
            <a:r>
              <a:rPr lang="en-US" dirty="0"/>
              <a:t>WRoEF: 8/9</a:t>
            </a:r>
          </a:p>
        </p:txBody>
      </p:sp>
    </p:spTree>
    <p:extLst>
      <p:ext uri="{BB962C8B-B14F-4D97-AF65-F5344CB8AC3E}">
        <p14:creationId xmlns:p14="http://schemas.microsoft.com/office/powerpoint/2010/main" val="3162058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52D15-BE3A-0595-5D67-CF77E59958C8}"/>
              </a:ext>
            </a:extLst>
          </p:cNvPr>
          <p:cNvSpPr>
            <a:spLocks noGrp="1"/>
          </p:cNvSpPr>
          <p:nvPr>
            <p:ph type="title"/>
          </p:nvPr>
        </p:nvSpPr>
        <p:spPr>
          <a:xfrm>
            <a:off x="784239" y="0"/>
            <a:ext cx="3178206" cy="1325563"/>
          </a:xfrm>
        </p:spPr>
        <p:txBody>
          <a:bodyPr>
            <a:normAutofit/>
          </a:bodyPr>
          <a:lstStyle/>
          <a:p>
            <a:r>
              <a:rPr lang="en-GB" sz="3200" i="1" dirty="0"/>
              <a:t>WRoEF</a:t>
            </a:r>
            <a:r>
              <a:rPr lang="en-GB" sz="3200" dirty="0"/>
              <a:t>: Summary</a:t>
            </a:r>
            <a:endParaRPr lang="en-GB" sz="3200" i="1" dirty="0"/>
          </a:p>
        </p:txBody>
      </p:sp>
      <p:pic>
        <p:nvPicPr>
          <p:cNvPr id="6" name="Picture 5" descr="A refrigerator in a dark room&#10;&#10;Description automatically generated">
            <a:extLst>
              <a:ext uri="{FF2B5EF4-FFF2-40B4-BE49-F238E27FC236}">
                <a16:creationId xmlns:a16="http://schemas.microsoft.com/office/drawing/2014/main" id="{0A5B2B9A-813F-FC0B-733A-7E25C16D94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266" y="3998058"/>
            <a:ext cx="3710778" cy="2087313"/>
          </a:xfrm>
          <a:prstGeom prst="rect">
            <a:avLst/>
          </a:prstGeom>
        </p:spPr>
      </p:pic>
      <p:pic>
        <p:nvPicPr>
          <p:cNvPr id="12" name="Picture 11" descr="A seal swimming in the water&#10;&#10;Description automatically generated">
            <a:extLst>
              <a:ext uri="{FF2B5EF4-FFF2-40B4-BE49-F238E27FC236}">
                <a16:creationId xmlns:a16="http://schemas.microsoft.com/office/drawing/2014/main" id="{80878DF0-65DC-B34E-C99E-8B648AF02C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78" y="3998057"/>
            <a:ext cx="3710778" cy="2087313"/>
          </a:xfrm>
          <a:prstGeom prst="rect">
            <a:avLst/>
          </a:prstGeom>
        </p:spPr>
      </p:pic>
      <p:graphicFrame>
        <p:nvGraphicFramePr>
          <p:cNvPr id="3" name="Table 2">
            <a:extLst>
              <a:ext uri="{FF2B5EF4-FFF2-40B4-BE49-F238E27FC236}">
                <a16:creationId xmlns:a16="http://schemas.microsoft.com/office/drawing/2014/main" id="{876989C9-0F2E-0D15-5469-CD3876AF1E32}"/>
              </a:ext>
            </a:extLst>
          </p:cNvPr>
          <p:cNvGraphicFramePr>
            <a:graphicFrameLocks noGrp="1"/>
          </p:cNvGraphicFramePr>
          <p:nvPr>
            <p:extLst>
              <p:ext uri="{D42A27DB-BD31-4B8C-83A1-F6EECF244321}">
                <p14:modId xmlns:p14="http://schemas.microsoft.com/office/powerpoint/2010/main" val="4179245282"/>
              </p:ext>
            </p:extLst>
          </p:nvPr>
        </p:nvGraphicFramePr>
        <p:xfrm>
          <a:off x="8050696" y="177800"/>
          <a:ext cx="4009038" cy="6233160"/>
        </p:xfrm>
        <a:graphic>
          <a:graphicData uri="http://schemas.openxmlformats.org/drawingml/2006/table">
            <a:tbl>
              <a:tblPr firstRow="1" bandRow="1">
                <a:tableStyleId>{5C22544A-7EE6-4342-B048-85BDC9FD1C3A}</a:tableStyleId>
              </a:tblPr>
              <a:tblGrid>
                <a:gridCol w="2004519">
                  <a:extLst>
                    <a:ext uri="{9D8B030D-6E8A-4147-A177-3AD203B41FA5}">
                      <a16:colId xmlns:a16="http://schemas.microsoft.com/office/drawing/2014/main" val="2924880155"/>
                    </a:ext>
                  </a:extLst>
                </a:gridCol>
                <a:gridCol w="2004519">
                  <a:extLst>
                    <a:ext uri="{9D8B030D-6E8A-4147-A177-3AD203B41FA5}">
                      <a16:colId xmlns:a16="http://schemas.microsoft.com/office/drawing/2014/main" val="3070781976"/>
                    </a:ext>
                  </a:extLst>
                </a:gridCol>
              </a:tblGrid>
              <a:tr h="370840">
                <a:tc>
                  <a:txBody>
                    <a:bodyPr/>
                    <a:lstStyle/>
                    <a:p>
                      <a:r>
                        <a:rPr lang="en-GB" dirty="0"/>
                        <a:t>Takeaway</a:t>
                      </a:r>
                    </a:p>
                  </a:txBody>
                  <a:tcPr/>
                </a:tc>
                <a:tc>
                  <a:txBody>
                    <a:bodyPr/>
                    <a:lstStyle/>
                    <a:p>
                      <a:r>
                        <a:rPr lang="en-GB" dirty="0"/>
                        <a:t>Description</a:t>
                      </a:r>
                    </a:p>
                  </a:txBody>
                  <a:tcPr/>
                </a:tc>
                <a:extLst>
                  <a:ext uri="{0D108BD9-81ED-4DB2-BD59-A6C34878D82A}">
                    <a16:rowId xmlns:a16="http://schemas.microsoft.com/office/drawing/2014/main" val="2338022566"/>
                  </a:ext>
                </a:extLst>
              </a:tr>
              <a:tr h="370840">
                <a:tc>
                  <a:txBody>
                    <a:bodyPr/>
                    <a:lstStyle/>
                    <a:p>
                      <a:r>
                        <a:rPr lang="en-GB" dirty="0"/>
                        <a:t>Narrative Structure</a:t>
                      </a:r>
                    </a:p>
                  </a:txBody>
                  <a:tcPr/>
                </a:tc>
                <a:tc>
                  <a:txBody>
                    <a:bodyPr/>
                    <a:lstStyle/>
                    <a:p>
                      <a:r>
                        <a:rPr lang="en-GB" dirty="0"/>
                        <a:t>“Corridor” Shaped Golden Path</a:t>
                      </a:r>
                    </a:p>
                  </a:txBody>
                  <a:tcPr/>
                </a:tc>
                <a:extLst>
                  <a:ext uri="{0D108BD9-81ED-4DB2-BD59-A6C34878D82A}">
                    <a16:rowId xmlns:a16="http://schemas.microsoft.com/office/drawing/2014/main" val="481117947"/>
                  </a:ext>
                </a:extLst>
              </a:tr>
              <a:tr h="370840">
                <a:tc>
                  <a:txBody>
                    <a:bodyPr/>
                    <a:lstStyle/>
                    <a:p>
                      <a:r>
                        <a:rPr lang="en-GB" dirty="0"/>
                        <a:t>Narrative Framing</a:t>
                      </a:r>
                    </a:p>
                  </a:txBody>
                  <a:tcPr/>
                </a:tc>
                <a:tc>
                  <a:txBody>
                    <a:bodyPr/>
                    <a:lstStyle/>
                    <a:p>
                      <a:r>
                        <a:rPr lang="en-GB" dirty="0"/>
                        <a:t>Character Stories -&gt; Edith’s Journal -&gt; Edith’s Son reading Journal</a:t>
                      </a:r>
                    </a:p>
                  </a:txBody>
                  <a:tcPr/>
                </a:tc>
                <a:extLst>
                  <a:ext uri="{0D108BD9-81ED-4DB2-BD59-A6C34878D82A}">
                    <a16:rowId xmlns:a16="http://schemas.microsoft.com/office/drawing/2014/main" val="2609027838"/>
                  </a:ext>
                </a:extLst>
              </a:tr>
              <a:tr h="370840">
                <a:tc>
                  <a:txBody>
                    <a:bodyPr/>
                    <a:lstStyle/>
                    <a:p>
                      <a:r>
                        <a:rPr lang="en-GB" dirty="0"/>
                        <a:t>Visuals</a:t>
                      </a:r>
                    </a:p>
                  </a:txBody>
                  <a:tcPr/>
                </a:tc>
                <a:tc>
                  <a:txBody>
                    <a:bodyPr/>
                    <a:lstStyle/>
                    <a:p>
                      <a:r>
                        <a:rPr lang="en-GB" dirty="0"/>
                        <a:t>High-quality, emphasis on lighting</a:t>
                      </a:r>
                    </a:p>
                  </a:txBody>
                  <a:tcPr/>
                </a:tc>
                <a:extLst>
                  <a:ext uri="{0D108BD9-81ED-4DB2-BD59-A6C34878D82A}">
                    <a16:rowId xmlns:a16="http://schemas.microsoft.com/office/drawing/2014/main" val="2359965185"/>
                  </a:ext>
                </a:extLst>
              </a:tr>
              <a:tr h="370840">
                <a:tc>
                  <a:txBody>
                    <a:bodyPr/>
                    <a:lstStyle/>
                    <a:p>
                      <a:r>
                        <a:rPr lang="en-GB" dirty="0"/>
                        <a:t>Player Character</a:t>
                      </a:r>
                      <a:r>
                        <a:rPr lang="en-150" dirty="0"/>
                        <a:t> (PC)</a:t>
                      </a:r>
                      <a:endParaRPr lang="en-GB" dirty="0"/>
                    </a:p>
                  </a:txBody>
                  <a:tcPr/>
                </a:tc>
                <a:tc>
                  <a:txBody>
                    <a:bodyPr/>
                    <a:lstStyle/>
                    <a:p>
                      <a:r>
                        <a:rPr lang="en-GB" dirty="0"/>
                        <a:t>Pre-defined</a:t>
                      </a:r>
                    </a:p>
                  </a:txBody>
                  <a:tcPr/>
                </a:tc>
                <a:extLst>
                  <a:ext uri="{0D108BD9-81ED-4DB2-BD59-A6C34878D82A}">
                    <a16:rowId xmlns:a16="http://schemas.microsoft.com/office/drawing/2014/main" val="2542903789"/>
                  </a:ext>
                </a:extLst>
              </a:tr>
              <a:tr h="370840">
                <a:tc>
                  <a:txBody>
                    <a:bodyPr/>
                    <a:lstStyle/>
                    <a:p>
                      <a:r>
                        <a:rPr lang="en-GB" dirty="0"/>
                        <a:t>Average Playtime</a:t>
                      </a:r>
                    </a:p>
                  </a:txBody>
                  <a:tcPr/>
                </a:tc>
                <a:tc>
                  <a:txBody>
                    <a:bodyPr/>
                    <a:lstStyle/>
                    <a:p>
                      <a:r>
                        <a:rPr lang="en-GB" dirty="0"/>
                        <a:t>2-3 hours</a:t>
                      </a:r>
                    </a:p>
                  </a:txBody>
                  <a:tcPr/>
                </a:tc>
                <a:extLst>
                  <a:ext uri="{0D108BD9-81ED-4DB2-BD59-A6C34878D82A}">
                    <a16:rowId xmlns:a16="http://schemas.microsoft.com/office/drawing/2014/main" val="4030150234"/>
                  </a:ext>
                </a:extLst>
              </a:tr>
              <a:tr h="370840">
                <a:tc>
                  <a:txBody>
                    <a:bodyPr/>
                    <a:lstStyle/>
                    <a:p>
                      <a:r>
                        <a:rPr lang="en-GB" dirty="0"/>
                        <a:t>Intractability</a:t>
                      </a:r>
                    </a:p>
                  </a:txBody>
                  <a:tcPr/>
                </a:tc>
                <a:tc>
                  <a:txBody>
                    <a:bodyPr/>
                    <a:lstStyle/>
                    <a:p>
                      <a:r>
                        <a:rPr lang="en-GB" dirty="0"/>
                        <a:t>Relatively low amount of interactable objects</a:t>
                      </a:r>
                    </a:p>
                  </a:txBody>
                  <a:tcPr/>
                </a:tc>
                <a:extLst>
                  <a:ext uri="{0D108BD9-81ED-4DB2-BD59-A6C34878D82A}">
                    <a16:rowId xmlns:a16="http://schemas.microsoft.com/office/drawing/2014/main" val="1667233235"/>
                  </a:ext>
                </a:extLst>
              </a:tr>
              <a:tr h="370840">
                <a:tc>
                  <a:txBody>
                    <a:bodyPr/>
                    <a:lstStyle/>
                    <a:p>
                      <a:r>
                        <a:rPr lang="en-GB" dirty="0"/>
                        <a:t>Inventory</a:t>
                      </a:r>
                    </a:p>
                  </a:txBody>
                  <a:tcPr/>
                </a:tc>
                <a:tc>
                  <a:txBody>
                    <a:bodyPr/>
                    <a:lstStyle/>
                    <a:p>
                      <a:r>
                        <a:rPr lang="en-GB" dirty="0"/>
                        <a:t>No inventory</a:t>
                      </a:r>
                    </a:p>
                  </a:txBody>
                  <a:tcPr/>
                </a:tc>
                <a:extLst>
                  <a:ext uri="{0D108BD9-81ED-4DB2-BD59-A6C34878D82A}">
                    <a16:rowId xmlns:a16="http://schemas.microsoft.com/office/drawing/2014/main" val="159444239"/>
                  </a:ext>
                </a:extLst>
              </a:tr>
            </a:tbl>
          </a:graphicData>
        </a:graphic>
      </p:graphicFrame>
      <p:sp>
        <p:nvSpPr>
          <p:cNvPr id="5" name="TextBox 4">
            <a:extLst>
              <a:ext uri="{FF2B5EF4-FFF2-40B4-BE49-F238E27FC236}">
                <a16:creationId xmlns:a16="http://schemas.microsoft.com/office/drawing/2014/main" id="{986FD904-52C7-E351-83D9-162C5E2AFB90}"/>
              </a:ext>
            </a:extLst>
          </p:cNvPr>
          <p:cNvSpPr txBox="1"/>
          <p:nvPr/>
        </p:nvSpPr>
        <p:spPr>
          <a:xfrm>
            <a:off x="132265" y="1163264"/>
            <a:ext cx="7619491" cy="2462213"/>
          </a:xfrm>
          <a:prstGeom prst="rect">
            <a:avLst/>
          </a:prstGeom>
          <a:noFill/>
        </p:spPr>
        <p:txBody>
          <a:bodyPr wrap="square">
            <a:spAutoFit/>
          </a:bodyPr>
          <a:lstStyle/>
          <a:p>
            <a:pPr algn="l" rtl="0" fontAlgn="base"/>
            <a:r>
              <a:rPr lang="en-GB" sz="1400" b="0" i="0" dirty="0">
                <a:effectLst/>
              </a:rPr>
              <a:t>The Player Experience of </a:t>
            </a:r>
            <a:r>
              <a:rPr lang="en-GB" sz="1400" b="0" i="1" dirty="0">
                <a:effectLst/>
              </a:rPr>
              <a:t>What Remains of Edith Finch </a:t>
            </a:r>
            <a:r>
              <a:rPr lang="en-GB" sz="1400" b="0" i="0" dirty="0">
                <a:effectLst/>
              </a:rPr>
              <a:t>is one of exploration and of narrative immersion. The key methods </a:t>
            </a:r>
            <a:r>
              <a:rPr lang="en-GB" sz="1400" b="0" i="1" dirty="0">
                <a:effectLst/>
              </a:rPr>
              <a:t>WRoEF </a:t>
            </a:r>
            <a:r>
              <a:rPr lang="en-GB" sz="1400" b="0" i="0" dirty="0">
                <a:effectLst/>
              </a:rPr>
              <a:t>uses to convey its intended PX, as discussed above, are its visual and audio design and its focus on representation and mediation. </a:t>
            </a:r>
          </a:p>
          <a:p>
            <a:pPr algn="l" rtl="0" fontAlgn="base"/>
            <a:r>
              <a:rPr lang="en-GB" sz="1400" b="0" i="0" dirty="0">
                <a:effectLst/>
              </a:rPr>
              <a:t>Each level or area of the game convey</a:t>
            </a:r>
            <a:r>
              <a:rPr lang="en-150" sz="1400" b="0" i="0" dirty="0">
                <a:effectLst/>
              </a:rPr>
              <a:t>s</a:t>
            </a:r>
            <a:r>
              <a:rPr lang="en-GB" sz="1400" b="0" i="0" dirty="0">
                <a:effectLst/>
              </a:rPr>
              <a:t> distinct emotions through the use of lighting, colour, and sound. Music is used sparingly and with impact, unique camera angles, such as in the case of the stories of Barbara (Top) or Molly (Bottom) create tension or identity.</a:t>
            </a:r>
          </a:p>
          <a:p>
            <a:pPr algn="l" rtl="0" fontAlgn="base"/>
            <a:r>
              <a:rPr lang="en-GB" sz="1400" b="0" i="1" dirty="0">
                <a:effectLst/>
              </a:rPr>
              <a:t>	WRoEF </a:t>
            </a:r>
            <a:r>
              <a:rPr lang="en-GB" sz="1400" b="0" i="0" dirty="0">
                <a:effectLst/>
              </a:rPr>
              <a:t>creates a sense of representation through narrative, narration, and camera, firmly placing the player in the role of whichever Finch whose story they are currently exploring. While the inclusion of </a:t>
            </a:r>
            <a:r>
              <a:rPr lang="en-150" sz="1400" dirty="0"/>
              <a:t>an entirely</a:t>
            </a:r>
            <a:r>
              <a:rPr lang="en-GB" sz="1400" b="0" i="0" dirty="0">
                <a:effectLst/>
              </a:rPr>
              <a:t> fixed </a:t>
            </a:r>
            <a:r>
              <a:rPr lang="en-150" sz="1400" dirty="0"/>
              <a:t>PC</a:t>
            </a:r>
            <a:r>
              <a:rPr lang="en-GB" sz="1400" b="0" i="0" dirty="0">
                <a:effectLst/>
              </a:rPr>
              <a:t> allows for a more concrete identity for Edith, it may create a disconnect for some players who prefer another PC type, such as a cipher or blank slate (Heussner et al., 2015, pg. 78-790).</a:t>
            </a:r>
          </a:p>
        </p:txBody>
      </p:sp>
      <p:sp>
        <p:nvSpPr>
          <p:cNvPr id="8" name="Slide Number Placeholder 7">
            <a:extLst>
              <a:ext uri="{FF2B5EF4-FFF2-40B4-BE49-F238E27FC236}">
                <a16:creationId xmlns:a16="http://schemas.microsoft.com/office/drawing/2014/main" id="{A9E34224-27FB-4A45-CA87-9DD2535DE25F}"/>
              </a:ext>
            </a:extLst>
          </p:cNvPr>
          <p:cNvSpPr>
            <a:spLocks noGrp="1"/>
          </p:cNvSpPr>
          <p:nvPr>
            <p:ph type="sldNum" sz="quarter" idx="12"/>
          </p:nvPr>
        </p:nvSpPr>
        <p:spPr/>
        <p:txBody>
          <a:bodyPr/>
          <a:lstStyle/>
          <a:p>
            <a:fld id="{330EA680-D336-4FF7-8B7A-9848BB0A1C32}" type="slidenum">
              <a:rPr lang="en-US" smtClean="0"/>
              <a:t>11</a:t>
            </a:fld>
            <a:endParaRPr lang="en-US" dirty="0"/>
          </a:p>
        </p:txBody>
      </p:sp>
      <p:sp>
        <p:nvSpPr>
          <p:cNvPr id="9" name="Date Placeholder 8">
            <a:extLst>
              <a:ext uri="{FF2B5EF4-FFF2-40B4-BE49-F238E27FC236}">
                <a16:creationId xmlns:a16="http://schemas.microsoft.com/office/drawing/2014/main" id="{2518A0E2-E8F8-6714-EB9F-E59A4D4B9C50}"/>
              </a:ext>
            </a:extLst>
          </p:cNvPr>
          <p:cNvSpPr>
            <a:spLocks noGrp="1"/>
          </p:cNvSpPr>
          <p:nvPr>
            <p:ph type="dt" sz="half" idx="10"/>
          </p:nvPr>
        </p:nvSpPr>
        <p:spPr>
          <a:xfrm>
            <a:off x="0" y="5246"/>
            <a:ext cx="2743200" cy="365125"/>
          </a:xfrm>
        </p:spPr>
        <p:txBody>
          <a:bodyPr/>
          <a:lstStyle/>
          <a:p>
            <a:r>
              <a:rPr lang="en-US" dirty="0"/>
              <a:t>WRoEF: 9/9</a:t>
            </a:r>
          </a:p>
        </p:txBody>
      </p:sp>
    </p:spTree>
    <p:extLst>
      <p:ext uri="{BB962C8B-B14F-4D97-AF65-F5344CB8AC3E}">
        <p14:creationId xmlns:p14="http://schemas.microsoft.com/office/powerpoint/2010/main" val="319695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ack background with white text&#10;&#10;Description automatically generated">
            <a:extLst>
              <a:ext uri="{FF2B5EF4-FFF2-40B4-BE49-F238E27FC236}">
                <a16:creationId xmlns:a16="http://schemas.microsoft.com/office/drawing/2014/main" id="{7B63E49F-7F26-451D-1ED8-273F0FEEA8C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1498060"/>
            <a:ext cx="12192000" cy="6858000"/>
          </a:xfrm>
          <a:prstGeom prst="rect">
            <a:avLst/>
          </a:prstGeom>
        </p:spPr>
      </p:pic>
      <p:sp>
        <p:nvSpPr>
          <p:cNvPr id="2" name="Title 1">
            <a:extLst>
              <a:ext uri="{FF2B5EF4-FFF2-40B4-BE49-F238E27FC236}">
                <a16:creationId xmlns:a16="http://schemas.microsoft.com/office/drawing/2014/main" id="{3BC266D9-2356-C8DC-3664-380256407ACD}"/>
              </a:ext>
            </a:extLst>
          </p:cNvPr>
          <p:cNvSpPr>
            <a:spLocks noGrp="1"/>
          </p:cNvSpPr>
          <p:nvPr>
            <p:ph type="title"/>
          </p:nvPr>
        </p:nvSpPr>
        <p:spPr>
          <a:xfrm>
            <a:off x="985234" y="1630639"/>
            <a:ext cx="3515931" cy="600602"/>
          </a:xfrm>
        </p:spPr>
        <p:txBody>
          <a:bodyPr vert="horz" lIns="91440" tIns="45720" rIns="91440" bIns="45720" rtlCol="0" anchor="b">
            <a:normAutofit/>
          </a:bodyPr>
          <a:lstStyle/>
          <a:p>
            <a:pPr algn="ctr"/>
            <a:r>
              <a:rPr lang="en-US" sz="3200" i="1" dirty="0"/>
              <a:t>Gone Home</a:t>
            </a:r>
            <a:endParaRPr lang="en-US" sz="3200" dirty="0"/>
          </a:p>
        </p:txBody>
      </p:sp>
      <p:sp>
        <p:nvSpPr>
          <p:cNvPr id="4" name="TextBox 3">
            <a:extLst>
              <a:ext uri="{FF2B5EF4-FFF2-40B4-BE49-F238E27FC236}">
                <a16:creationId xmlns:a16="http://schemas.microsoft.com/office/drawing/2014/main" id="{5350AC26-807D-4679-5A14-66BF6F38FF97}"/>
              </a:ext>
            </a:extLst>
          </p:cNvPr>
          <p:cNvSpPr txBox="1"/>
          <p:nvPr/>
        </p:nvSpPr>
        <p:spPr>
          <a:xfrm>
            <a:off x="0" y="3861881"/>
            <a:ext cx="12191999" cy="2996119"/>
          </a:xfrm>
          <a:prstGeom prst="rect">
            <a:avLst/>
          </a:prstGeom>
        </p:spPr>
        <p:txBody>
          <a:bodyPr vert="horz" lIns="91440" tIns="45720" rIns="91440" bIns="45720" rtlCol="0" anchor="t">
            <a:noAutofit/>
          </a:bodyPr>
          <a:lstStyle/>
          <a:p>
            <a:pPr algn="ctr" defTabSz="914400">
              <a:lnSpc>
                <a:spcPct val="90000"/>
              </a:lnSpc>
              <a:spcAft>
                <a:spcPts val="600"/>
              </a:spcAft>
            </a:pPr>
            <a:r>
              <a:rPr lang="en-US" sz="1600" b="0" i="1" dirty="0">
                <a:effectLst/>
              </a:rPr>
              <a:t>Gone Home</a:t>
            </a:r>
            <a:r>
              <a:rPr lang="en-US" sz="1600" b="0" i="0" dirty="0">
                <a:effectLst/>
              </a:rPr>
              <a:t> (</a:t>
            </a:r>
            <a:r>
              <a:rPr lang="en-US" sz="1600" b="0" i="1" dirty="0">
                <a:effectLst/>
              </a:rPr>
              <a:t>GH</a:t>
            </a:r>
            <a:r>
              <a:rPr lang="en-US" sz="1600" b="0" i="0" dirty="0">
                <a:effectLst/>
              </a:rPr>
              <a:t>) is “an interactive exploration simulator” developed and published by Fullbright Games (Fullbright Games, n.d.). Lead designer Steve Gaynor has stated that, at its core, </a:t>
            </a:r>
            <a:r>
              <a:rPr lang="en-US" sz="1600" b="0" i="1" dirty="0">
                <a:effectLst/>
              </a:rPr>
              <a:t>GH</a:t>
            </a:r>
            <a:r>
              <a:rPr lang="en-US" sz="1600" b="0" i="0" dirty="0">
                <a:effectLst/>
              </a:rPr>
              <a:t> is about family (Alexander, 2013). It focuses on the story of a young college student returning home from travelling internationally, to find her home empty. A highly environmental game, the player pieces together the story of the Greenbriar family by inspecting objects and documents, unlocking new areas of the house, and solving simple puzzles. The goals of the game are implied, with no explicit quests or milestones.</a:t>
            </a:r>
          </a:p>
          <a:p>
            <a:pPr algn="ctr" defTabSz="914400">
              <a:lnSpc>
                <a:spcPct val="90000"/>
              </a:lnSpc>
              <a:spcAft>
                <a:spcPts val="600"/>
              </a:spcAft>
            </a:pPr>
            <a:r>
              <a:rPr lang="en-US" sz="1600" b="0" i="0" dirty="0">
                <a:effectLst/>
              </a:rPr>
              <a:t>	Fullbright Games was founded by three former employees of 2K Games who had worked together on the </a:t>
            </a:r>
            <a:r>
              <a:rPr lang="en-US" sz="1600" b="0" i="1" dirty="0">
                <a:effectLst/>
              </a:rPr>
              <a:t>Bioshock </a:t>
            </a:r>
            <a:r>
              <a:rPr lang="en-US" sz="1600" b="0" i="0" dirty="0">
                <a:effectLst/>
              </a:rPr>
              <a:t>series (Mahardy, 2013).</a:t>
            </a:r>
          </a:p>
          <a:p>
            <a:pPr algn="ctr" defTabSz="914400">
              <a:lnSpc>
                <a:spcPct val="90000"/>
              </a:lnSpc>
              <a:spcAft>
                <a:spcPts val="600"/>
              </a:spcAft>
            </a:pPr>
            <a:r>
              <a:rPr lang="en-US" sz="1600" dirty="0">
                <a:cs typeface="Calibri"/>
              </a:rPr>
              <a:t>	</a:t>
            </a:r>
            <a:r>
              <a:rPr lang="en-GB" sz="1600" b="0" i="1" dirty="0">
                <a:effectLst/>
                <a:cs typeface="Calibri"/>
              </a:rPr>
              <a:t>GH </a:t>
            </a:r>
            <a:r>
              <a:rPr lang="en-GB" sz="1600" b="0" i="0" dirty="0">
                <a:effectLst/>
                <a:cs typeface="Calibri"/>
              </a:rPr>
              <a:t>is also credited with helping to revitalise and popularise the “walking simulation” or “walking sim” genre of games, which contains games such as </a:t>
            </a:r>
            <a:r>
              <a:rPr lang="en-GB" sz="1600" b="0" i="1" dirty="0">
                <a:effectLst/>
                <a:cs typeface="Calibri"/>
              </a:rPr>
              <a:t>Dear Esther </a:t>
            </a:r>
            <a:r>
              <a:rPr lang="en-GB" sz="1600" b="0" i="0" dirty="0">
                <a:effectLst/>
                <a:cs typeface="Calibri"/>
              </a:rPr>
              <a:t>(2012). </a:t>
            </a:r>
            <a:r>
              <a:rPr lang="en-GB" sz="1600" b="0" i="1" dirty="0">
                <a:effectLst/>
                <a:cs typeface="Calibri"/>
              </a:rPr>
              <a:t>GH </a:t>
            </a:r>
            <a:r>
              <a:rPr lang="en-GB" sz="1600" b="0" i="0" dirty="0">
                <a:effectLst/>
                <a:cs typeface="Calibri"/>
              </a:rPr>
              <a:t>was controversial upon its release, partially because of its queer narrative themes, and partially because of its lack of traditional “gameplay” elements (Carpenter, 2019). Many criticise the walking sim genre for being boring, lazy, or “not games” (Korfhage, 2015</a:t>
            </a:r>
            <a:r>
              <a:rPr lang="en-GB" sz="1600" dirty="0">
                <a:cs typeface="Calibri"/>
              </a:rPr>
              <a:t>).</a:t>
            </a:r>
            <a:r>
              <a:rPr lang="en-GB" sz="1600" b="0" i="0" dirty="0">
                <a:effectLst/>
                <a:cs typeface="Calibri"/>
              </a:rPr>
              <a:t> </a:t>
            </a:r>
            <a:r>
              <a:rPr lang="en-GB" sz="1600" dirty="0">
                <a:cs typeface="Calibri"/>
              </a:rPr>
              <a:t>However,</a:t>
            </a:r>
            <a:r>
              <a:rPr lang="en-GB" sz="1600" b="0" i="0" dirty="0">
                <a:effectLst/>
                <a:cs typeface="Calibri"/>
              </a:rPr>
              <a:t> this portfolio will demonstrate how </a:t>
            </a:r>
            <a:r>
              <a:rPr lang="en-GB" sz="1600" b="0" i="1" dirty="0">
                <a:effectLst/>
                <a:cs typeface="Calibri"/>
              </a:rPr>
              <a:t>GH </a:t>
            </a:r>
            <a:r>
              <a:rPr lang="en-GB" sz="1600" b="0" i="0" dirty="0">
                <a:effectLst/>
                <a:cs typeface="Calibri"/>
              </a:rPr>
              <a:t>was able to create an impression through environmental storytelling, simple gameplay, an interesting narrative, and atmosphere.</a:t>
            </a:r>
            <a:endParaRPr lang="en-US" sz="1600" dirty="0">
              <a:cs typeface="Calibri"/>
            </a:endParaRPr>
          </a:p>
        </p:txBody>
      </p:sp>
      <p:sp>
        <p:nvSpPr>
          <p:cNvPr id="7" name="Slide Number Placeholder 6">
            <a:extLst>
              <a:ext uri="{FF2B5EF4-FFF2-40B4-BE49-F238E27FC236}">
                <a16:creationId xmlns:a16="http://schemas.microsoft.com/office/drawing/2014/main" id="{9C66208A-896C-AB9D-6D86-161FD28BA8E1}"/>
              </a:ext>
            </a:extLst>
          </p:cNvPr>
          <p:cNvSpPr>
            <a:spLocks noGrp="1"/>
          </p:cNvSpPr>
          <p:nvPr>
            <p:ph type="sldNum" sz="quarter" idx="12"/>
          </p:nvPr>
        </p:nvSpPr>
        <p:spPr/>
        <p:txBody>
          <a:bodyPr/>
          <a:lstStyle/>
          <a:p>
            <a:fld id="{330EA680-D336-4FF7-8B7A-9848BB0A1C32}" type="slidenum">
              <a:rPr lang="en-US" smtClean="0"/>
              <a:t>12</a:t>
            </a:fld>
            <a:endParaRPr lang="en-US" dirty="0"/>
          </a:p>
        </p:txBody>
      </p:sp>
      <p:sp>
        <p:nvSpPr>
          <p:cNvPr id="9" name="Date Placeholder 8">
            <a:extLst>
              <a:ext uri="{FF2B5EF4-FFF2-40B4-BE49-F238E27FC236}">
                <a16:creationId xmlns:a16="http://schemas.microsoft.com/office/drawing/2014/main" id="{2DB5D828-1964-AC26-BCD8-B4D529A27618}"/>
              </a:ext>
            </a:extLst>
          </p:cNvPr>
          <p:cNvSpPr>
            <a:spLocks noGrp="1"/>
          </p:cNvSpPr>
          <p:nvPr>
            <p:ph type="dt" sz="half" idx="10"/>
          </p:nvPr>
        </p:nvSpPr>
        <p:spPr/>
        <p:txBody>
          <a:bodyPr/>
          <a:lstStyle/>
          <a:p>
            <a:r>
              <a:rPr lang="en-US" dirty="0"/>
              <a:t>GH: 1/12</a:t>
            </a:r>
          </a:p>
        </p:txBody>
      </p:sp>
      <p:sp>
        <p:nvSpPr>
          <p:cNvPr id="10" name="TextBox 9">
            <a:extLst>
              <a:ext uri="{FF2B5EF4-FFF2-40B4-BE49-F238E27FC236}">
                <a16:creationId xmlns:a16="http://schemas.microsoft.com/office/drawing/2014/main" id="{1CEE68F8-1E1B-3218-EF69-569BEAD8C9C4}"/>
              </a:ext>
            </a:extLst>
          </p:cNvPr>
          <p:cNvSpPr txBox="1"/>
          <p:nvPr/>
        </p:nvSpPr>
        <p:spPr>
          <a:xfrm>
            <a:off x="5524367" y="3383024"/>
            <a:ext cx="1143262" cy="461665"/>
          </a:xfrm>
          <a:prstGeom prst="rect">
            <a:avLst/>
          </a:prstGeom>
          <a:noFill/>
        </p:spPr>
        <p:txBody>
          <a:bodyPr wrap="none" rtlCol="0">
            <a:spAutoFit/>
          </a:bodyPr>
          <a:lstStyle/>
          <a:p>
            <a:r>
              <a:rPr lang="en-GB" sz="2400" dirty="0">
                <a:latin typeface="+mj-lt"/>
              </a:rPr>
              <a:t>Context</a:t>
            </a:r>
          </a:p>
        </p:txBody>
      </p:sp>
    </p:spTree>
    <p:extLst>
      <p:ext uri="{BB962C8B-B14F-4D97-AF65-F5344CB8AC3E}">
        <p14:creationId xmlns:p14="http://schemas.microsoft.com/office/powerpoint/2010/main" val="3282378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8A9A0-FDB2-0FAE-AA21-384CA6E1BA05}"/>
              </a:ext>
            </a:extLst>
          </p:cNvPr>
          <p:cNvSpPr>
            <a:spLocks noGrp="1"/>
          </p:cNvSpPr>
          <p:nvPr>
            <p:ph type="title"/>
          </p:nvPr>
        </p:nvSpPr>
        <p:spPr>
          <a:xfrm>
            <a:off x="876693" y="741391"/>
            <a:ext cx="3455821" cy="1616203"/>
          </a:xfrm>
        </p:spPr>
        <p:txBody>
          <a:bodyPr vert="horz" lIns="91440" tIns="45720" rIns="91440" bIns="45720" rtlCol="0" anchor="b">
            <a:normAutofit/>
          </a:bodyPr>
          <a:lstStyle/>
          <a:p>
            <a:r>
              <a:rPr lang="en-US" sz="3200" i="1" dirty="0"/>
              <a:t>GH</a:t>
            </a:r>
            <a:r>
              <a:rPr lang="en-US" sz="3200" dirty="0"/>
              <a:t>: Overview - Narrative</a:t>
            </a:r>
            <a:endParaRPr lang="en-US" sz="3200" i="1" dirty="0"/>
          </a:p>
        </p:txBody>
      </p:sp>
      <p:sp>
        <p:nvSpPr>
          <p:cNvPr id="4" name="TextBox 3">
            <a:extLst>
              <a:ext uri="{FF2B5EF4-FFF2-40B4-BE49-F238E27FC236}">
                <a16:creationId xmlns:a16="http://schemas.microsoft.com/office/drawing/2014/main" id="{1B0BB28A-DFCC-6B91-247F-9F8CCAE4C533}"/>
              </a:ext>
            </a:extLst>
          </p:cNvPr>
          <p:cNvSpPr txBox="1"/>
          <p:nvPr/>
        </p:nvSpPr>
        <p:spPr>
          <a:xfrm>
            <a:off x="876693" y="2533476"/>
            <a:ext cx="3455821" cy="3447832"/>
          </a:xfrm>
          <a:prstGeom prst="rect">
            <a:avLst/>
          </a:prstGeom>
        </p:spPr>
        <p:txBody>
          <a:bodyPr vert="horz" lIns="91440" tIns="45720" rIns="91440" bIns="45720" rtlCol="0" anchor="t">
            <a:normAutofit/>
          </a:bodyPr>
          <a:lstStyle/>
          <a:p>
            <a:pPr>
              <a:lnSpc>
                <a:spcPct val="90000"/>
              </a:lnSpc>
              <a:spcAft>
                <a:spcPts val="600"/>
              </a:spcAft>
            </a:pPr>
            <a:r>
              <a:rPr lang="en-US" sz="1400" dirty="0">
                <a:effectLst/>
              </a:rPr>
              <a:t>The game begins with a brief introduction in the form of a phone call from the PC, stating they will be flying in late at night. Gameplay then begins with the player on the front porch of a house, next to their luggage. The basic controls are </a:t>
            </a:r>
            <a:r>
              <a:rPr lang="en-US" sz="1400" dirty="0"/>
              <a:t>introduced, such</a:t>
            </a:r>
            <a:r>
              <a:rPr lang="en-US" sz="1400" dirty="0">
                <a:effectLst/>
              </a:rPr>
              <a:t> as movement, zooming in to read text, and picking up and inspecting objects. A note on the door, as well as the tag on their luggage, inform the player they are “Katie Greenbriar.” The note tells the player that someone named Sam, presumably the player’s sibling, has left home hastily, and tells the player not to go “digging around.”</a:t>
            </a:r>
            <a:r>
              <a:rPr lang="en-US" sz="1400" dirty="0"/>
              <a:t> </a:t>
            </a:r>
          </a:p>
        </p:txBody>
      </p:sp>
      <p:pic>
        <p:nvPicPr>
          <p:cNvPr id="6" name="Picture 5" descr="A piece of paper with writing on it&#10;&#10;Description automatically generated">
            <a:extLst>
              <a:ext uri="{FF2B5EF4-FFF2-40B4-BE49-F238E27FC236}">
                <a16:creationId xmlns:a16="http://schemas.microsoft.com/office/drawing/2014/main" id="{135347B4-0E9E-76EF-A363-596ABF429437}"/>
              </a:ext>
            </a:extLst>
          </p:cNvPr>
          <p:cNvPicPr>
            <a:picLocks noChangeAspect="1"/>
          </p:cNvPicPr>
          <p:nvPr/>
        </p:nvPicPr>
        <p:blipFill rotWithShape="1">
          <a:blip r:embed="rId2">
            <a:extLst>
              <a:ext uri="{28A0092B-C50C-407E-A947-70E740481C1C}">
                <a14:useLocalDpi xmlns:a14="http://schemas.microsoft.com/office/drawing/2010/main" val="0"/>
              </a:ext>
            </a:extLst>
          </a:blip>
          <a:srcRect l="27946" r="13776"/>
          <a:stretch/>
        </p:blipFill>
        <p:spPr>
          <a:xfrm>
            <a:off x="5086726" y="10"/>
            <a:ext cx="7105273" cy="6857990"/>
          </a:xfrm>
          <a:prstGeom prst="rect">
            <a:avLst/>
          </a:prstGeom>
        </p:spPr>
      </p:pic>
      <p:sp>
        <p:nvSpPr>
          <p:cNvPr id="7" name="Slide Number Placeholder 6">
            <a:extLst>
              <a:ext uri="{FF2B5EF4-FFF2-40B4-BE49-F238E27FC236}">
                <a16:creationId xmlns:a16="http://schemas.microsoft.com/office/drawing/2014/main" id="{36982DED-D558-44D8-5F85-D510072D7219}"/>
              </a:ext>
            </a:extLst>
          </p:cNvPr>
          <p:cNvSpPr>
            <a:spLocks noGrp="1"/>
          </p:cNvSpPr>
          <p:nvPr>
            <p:ph type="sldNum" sz="quarter" idx="12"/>
          </p:nvPr>
        </p:nvSpPr>
        <p:spPr/>
        <p:txBody>
          <a:bodyPr/>
          <a:lstStyle/>
          <a:p>
            <a:fld id="{330EA680-D336-4FF7-8B7A-9848BB0A1C32}" type="slidenum">
              <a:rPr lang="en-US" smtClean="0"/>
              <a:t>13</a:t>
            </a:fld>
            <a:endParaRPr lang="en-US" dirty="0"/>
          </a:p>
        </p:txBody>
      </p:sp>
      <p:sp>
        <p:nvSpPr>
          <p:cNvPr id="8" name="Date Placeholder 7">
            <a:extLst>
              <a:ext uri="{FF2B5EF4-FFF2-40B4-BE49-F238E27FC236}">
                <a16:creationId xmlns:a16="http://schemas.microsoft.com/office/drawing/2014/main" id="{1865A5F5-A454-663D-E625-782FC82A7FFB}"/>
              </a:ext>
            </a:extLst>
          </p:cNvPr>
          <p:cNvSpPr>
            <a:spLocks noGrp="1"/>
          </p:cNvSpPr>
          <p:nvPr>
            <p:ph type="dt" sz="half" idx="10"/>
          </p:nvPr>
        </p:nvSpPr>
        <p:spPr/>
        <p:txBody>
          <a:bodyPr/>
          <a:lstStyle/>
          <a:p>
            <a:r>
              <a:rPr lang="en-US" dirty="0"/>
              <a:t>GH: 2/12</a:t>
            </a:r>
          </a:p>
        </p:txBody>
      </p:sp>
    </p:spTree>
    <p:extLst>
      <p:ext uri="{BB962C8B-B14F-4D97-AF65-F5344CB8AC3E}">
        <p14:creationId xmlns:p14="http://schemas.microsoft.com/office/powerpoint/2010/main" val="1164596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8299B-9DEF-446F-3B0F-B3C3649E5957}"/>
              </a:ext>
              <a:ext uri="{C183D7F6-B498-43B3-948B-1728B52AA6E4}">
                <adec:decorative xmlns:adec="http://schemas.microsoft.com/office/drawing/2017/decorative" val="1"/>
              </a:ext>
            </a:extLst>
          </p:cNvPr>
          <p:cNvSpPr/>
          <p:nvPr/>
        </p:nvSpPr>
        <p:spPr>
          <a:xfrm>
            <a:off x="-1" y="0"/>
            <a:ext cx="6096001" cy="3429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4A9C96F-D6C4-8FA8-0C77-38DB84B05608}"/>
              </a:ext>
            </a:extLst>
          </p:cNvPr>
          <p:cNvSpPr>
            <a:spLocks noGrp="1"/>
          </p:cNvSpPr>
          <p:nvPr>
            <p:ph type="title"/>
          </p:nvPr>
        </p:nvSpPr>
        <p:spPr>
          <a:xfrm>
            <a:off x="647464" y="0"/>
            <a:ext cx="4811086" cy="1001455"/>
          </a:xfrm>
        </p:spPr>
        <p:txBody>
          <a:bodyPr>
            <a:normAutofit/>
          </a:bodyPr>
          <a:lstStyle/>
          <a:p>
            <a:r>
              <a:rPr lang="en-GB" sz="3200" i="1" dirty="0"/>
              <a:t>GH</a:t>
            </a:r>
            <a:r>
              <a:rPr lang="en-GB" sz="3200" dirty="0"/>
              <a:t>: Overview - Narrative</a:t>
            </a:r>
          </a:p>
        </p:txBody>
      </p:sp>
      <p:sp>
        <p:nvSpPr>
          <p:cNvPr id="4" name="TextBox 3">
            <a:extLst>
              <a:ext uri="{FF2B5EF4-FFF2-40B4-BE49-F238E27FC236}">
                <a16:creationId xmlns:a16="http://schemas.microsoft.com/office/drawing/2014/main" id="{B910BF19-289B-75DF-ECB2-B78B6A889585}"/>
              </a:ext>
            </a:extLst>
          </p:cNvPr>
          <p:cNvSpPr txBox="1"/>
          <p:nvPr/>
        </p:nvSpPr>
        <p:spPr>
          <a:xfrm>
            <a:off x="-1" y="890390"/>
            <a:ext cx="6096002" cy="2554545"/>
          </a:xfrm>
          <a:prstGeom prst="rect">
            <a:avLst/>
          </a:prstGeom>
          <a:noFill/>
        </p:spPr>
        <p:txBody>
          <a:bodyPr wrap="square">
            <a:spAutoFit/>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Directly inside the house is an invoice for moving costs. Upon reading the invoice, a journal from Sam plays. This reveals that Sam is the player’s younger sister, and that the PC, Katie, has been travelling abroad for some time. </a:t>
            </a:r>
          </a:p>
          <a:p>
            <a:r>
              <a:rPr lang="en-GB" sz="1600" dirty="0">
                <a:effectLst/>
                <a:latin typeface="Calibri" panose="020F0502020204030204" pitchFamily="34" charset="0"/>
                <a:ea typeface="Calibri" panose="020F0502020204030204" pitchFamily="34" charset="0"/>
                <a:cs typeface="Times New Roman" panose="02020603050405020304" pitchFamily="18" charset="0"/>
              </a:rPr>
              <a:t>Through environmental elements around the house, the player can piece together a narrative and cast of characters. Gameplay is freeform, allowing the player to encounter the narrative non-sequentially. However, certain parts of the narrative are locked behind doors that will need to be unlocked</a:t>
            </a:r>
            <a:r>
              <a:rPr lang="en-GB" sz="1600" dirty="0">
                <a:latin typeface="Calibri" panose="020F0502020204030204" pitchFamily="34" charset="0"/>
                <a:ea typeface="Calibri" panose="020F0502020204030204" pitchFamily="34" charset="0"/>
                <a:cs typeface="Times New Roman" panose="02020603050405020304" pitchFamily="18" charset="0"/>
              </a:rPr>
              <a:t> and </a:t>
            </a:r>
            <a:r>
              <a:rPr lang="en-GB" sz="1600" dirty="0">
                <a:effectLst/>
                <a:latin typeface="Calibri" panose="020F0502020204030204" pitchFamily="34" charset="0"/>
                <a:ea typeface="Calibri" panose="020F0502020204030204" pitchFamily="34" charset="0"/>
                <a:cs typeface="Times New Roman" panose="02020603050405020304" pitchFamily="18" charset="0"/>
              </a:rPr>
              <a:t>puzzles that will need to be solved. </a:t>
            </a:r>
            <a:endParaRPr lang="en-GB" sz="1600" dirty="0"/>
          </a:p>
          <a:p>
            <a:endParaRPr lang="en-GB" sz="1600" dirty="0"/>
          </a:p>
        </p:txBody>
      </p:sp>
      <p:pic>
        <p:nvPicPr>
          <p:cNvPr id="6" name="Picture 5" descr="A room with a television and a ceiling fan&#10;&#10;Description automatically generated">
            <a:extLst>
              <a:ext uri="{FF2B5EF4-FFF2-40B4-BE49-F238E27FC236}">
                <a16:creationId xmlns:a16="http://schemas.microsoft.com/office/drawing/2014/main" id="{A9F23BDF-F8A6-C979-AB6A-372901F5E56B}"/>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9000"/>
                    </a14:imgEffect>
                    <a14:imgEffect>
                      <a14:brightnessContrast bright="13000" contrast="-29000"/>
                    </a14:imgEffect>
                  </a14:imgLayer>
                </a14:imgProps>
              </a:ext>
              <a:ext uri="{28A0092B-C50C-407E-A947-70E740481C1C}">
                <a14:useLocalDpi xmlns:a14="http://schemas.microsoft.com/office/drawing/2010/main" val="0"/>
              </a:ext>
            </a:extLst>
          </a:blip>
          <a:stretch>
            <a:fillRect/>
          </a:stretch>
        </p:blipFill>
        <p:spPr>
          <a:xfrm>
            <a:off x="6715614" y="185861"/>
            <a:ext cx="5350497" cy="3009654"/>
          </a:xfrm>
          <a:prstGeom prst="rect">
            <a:avLst/>
          </a:prstGeom>
        </p:spPr>
      </p:pic>
      <p:pic>
        <p:nvPicPr>
          <p:cNvPr id="12" name="Picture 11" descr="A sign on a wall&#10;&#10;Description automatically generated">
            <a:extLst>
              <a:ext uri="{FF2B5EF4-FFF2-40B4-BE49-F238E27FC236}">
                <a16:creationId xmlns:a16="http://schemas.microsoft.com/office/drawing/2014/main" id="{B4210FDB-A865-A722-CBA8-0A80107A532B}"/>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100000"/>
                    </a14:imgEffect>
                    <a14:imgEffect>
                      <a14:brightnessContrast bright="45000" contrast="-13000"/>
                    </a14:imgEffect>
                  </a14:imgLayer>
                </a14:imgProps>
              </a:ext>
              <a:ext uri="{28A0092B-C50C-407E-A947-70E740481C1C}">
                <a14:useLocalDpi xmlns:a14="http://schemas.microsoft.com/office/drawing/2010/main" val="0"/>
              </a:ext>
            </a:extLst>
          </a:blip>
          <a:stretch>
            <a:fillRect/>
          </a:stretch>
        </p:blipFill>
        <p:spPr>
          <a:xfrm>
            <a:off x="6776575" y="3708401"/>
            <a:ext cx="5350497" cy="3009654"/>
          </a:xfrm>
          <a:prstGeom prst="rect">
            <a:avLst/>
          </a:prstGeom>
        </p:spPr>
      </p:pic>
      <p:pic>
        <p:nvPicPr>
          <p:cNvPr id="14" name="Picture 13" descr="A door in a dark room&#10;&#10;Description automatically generated">
            <a:extLst>
              <a:ext uri="{FF2B5EF4-FFF2-40B4-BE49-F238E27FC236}">
                <a16:creationId xmlns:a16="http://schemas.microsoft.com/office/drawing/2014/main" id="{00F76E91-A5AB-6A2D-B9D4-4AF817E5B351}"/>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9000"/>
                    </a14:imgEffect>
                  </a14:imgLayer>
                </a14:imgProps>
              </a:ext>
              <a:ext uri="{28A0092B-C50C-407E-A947-70E740481C1C}">
                <a14:useLocalDpi xmlns:a14="http://schemas.microsoft.com/office/drawing/2010/main" val="0"/>
              </a:ext>
            </a:extLst>
          </a:blip>
          <a:stretch>
            <a:fillRect/>
          </a:stretch>
        </p:blipFill>
        <p:spPr>
          <a:xfrm>
            <a:off x="497829" y="3708401"/>
            <a:ext cx="5350497" cy="3009654"/>
          </a:xfrm>
          <a:prstGeom prst="rect">
            <a:avLst/>
          </a:prstGeom>
        </p:spPr>
      </p:pic>
      <p:sp>
        <p:nvSpPr>
          <p:cNvPr id="8" name="Slide Number Placeholder 7">
            <a:extLst>
              <a:ext uri="{FF2B5EF4-FFF2-40B4-BE49-F238E27FC236}">
                <a16:creationId xmlns:a16="http://schemas.microsoft.com/office/drawing/2014/main" id="{1CF828C8-C665-8B83-270E-8271DC596976}"/>
              </a:ext>
            </a:extLst>
          </p:cNvPr>
          <p:cNvSpPr>
            <a:spLocks noGrp="1"/>
          </p:cNvSpPr>
          <p:nvPr>
            <p:ph type="sldNum" sz="quarter" idx="12"/>
          </p:nvPr>
        </p:nvSpPr>
        <p:spPr/>
        <p:txBody>
          <a:bodyPr/>
          <a:lstStyle/>
          <a:p>
            <a:fld id="{330EA680-D336-4FF7-8B7A-9848BB0A1C32}" type="slidenum">
              <a:rPr lang="en-US" smtClean="0"/>
              <a:t>14</a:t>
            </a:fld>
            <a:endParaRPr lang="en-US" dirty="0"/>
          </a:p>
        </p:txBody>
      </p:sp>
      <p:sp>
        <p:nvSpPr>
          <p:cNvPr id="9" name="Date Placeholder 8">
            <a:extLst>
              <a:ext uri="{FF2B5EF4-FFF2-40B4-BE49-F238E27FC236}">
                <a16:creationId xmlns:a16="http://schemas.microsoft.com/office/drawing/2014/main" id="{6841BD50-0B8D-43CA-75DE-4C462B67C693}"/>
              </a:ext>
            </a:extLst>
          </p:cNvPr>
          <p:cNvSpPr>
            <a:spLocks noGrp="1"/>
          </p:cNvSpPr>
          <p:nvPr>
            <p:ph type="dt" sz="half" idx="10"/>
          </p:nvPr>
        </p:nvSpPr>
        <p:spPr/>
        <p:txBody>
          <a:bodyPr/>
          <a:lstStyle/>
          <a:p>
            <a:r>
              <a:rPr lang="en-US" dirty="0"/>
              <a:t>GH: 3/12</a:t>
            </a:r>
          </a:p>
        </p:txBody>
      </p:sp>
    </p:spTree>
    <p:extLst>
      <p:ext uri="{BB962C8B-B14F-4D97-AF65-F5344CB8AC3E}">
        <p14:creationId xmlns:p14="http://schemas.microsoft.com/office/powerpoint/2010/main" val="3488397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F330A9-0096-A5C1-6F82-C044ED9A8563}"/>
              </a:ext>
              <a:ext uri="{C183D7F6-B498-43B3-948B-1728B52AA6E4}">
                <adec:decorative xmlns:adec="http://schemas.microsoft.com/office/drawing/2017/decorative" val="1"/>
              </a:ext>
            </a:extLst>
          </p:cNvPr>
          <p:cNvSpPr/>
          <p:nvPr/>
        </p:nvSpPr>
        <p:spPr>
          <a:xfrm>
            <a:off x="4348480" y="0"/>
            <a:ext cx="7843520" cy="6858000"/>
          </a:xfrm>
          <a:prstGeom prst="rect">
            <a:avLst/>
          </a:prstGeom>
          <a:solidFill>
            <a:schemeClr val="tx1">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4A9C96F-D6C4-8FA8-0C77-38DB84B05608}"/>
              </a:ext>
            </a:extLst>
          </p:cNvPr>
          <p:cNvSpPr>
            <a:spLocks noGrp="1"/>
          </p:cNvSpPr>
          <p:nvPr>
            <p:ph type="title"/>
          </p:nvPr>
        </p:nvSpPr>
        <p:spPr>
          <a:xfrm>
            <a:off x="0" y="421625"/>
            <a:ext cx="4474857" cy="578108"/>
          </a:xfrm>
        </p:spPr>
        <p:txBody>
          <a:bodyPr vert="horz" lIns="91440" tIns="45720" rIns="91440" bIns="45720" rtlCol="0" anchor="t">
            <a:normAutofit/>
          </a:bodyPr>
          <a:lstStyle/>
          <a:p>
            <a:r>
              <a:rPr lang="en-US" sz="3200" i="1" kern="1200" dirty="0">
                <a:latin typeface="+mj-lt"/>
                <a:ea typeface="+mj-ea"/>
                <a:cs typeface="+mj-cs"/>
              </a:rPr>
              <a:t>GH</a:t>
            </a:r>
            <a:r>
              <a:rPr lang="en-US" sz="3200" kern="1200" dirty="0">
                <a:latin typeface="+mj-lt"/>
                <a:ea typeface="+mj-ea"/>
                <a:cs typeface="+mj-cs"/>
              </a:rPr>
              <a:t>: Overview - Narrative</a:t>
            </a:r>
          </a:p>
        </p:txBody>
      </p:sp>
      <p:pic>
        <p:nvPicPr>
          <p:cNvPr id="8" name="Picture 7" descr="A picture of one of Sam's stories, written when she was a child. Handwritten note.">
            <a:extLst>
              <a:ext uri="{FF2B5EF4-FFF2-40B4-BE49-F238E27FC236}">
                <a16:creationId xmlns:a16="http://schemas.microsoft.com/office/drawing/2014/main" id="{CD9A5A11-4429-A437-57A9-4025BFA31A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744" r="27915"/>
          <a:stretch/>
        </p:blipFill>
        <p:spPr>
          <a:xfrm>
            <a:off x="4474858" y="1513841"/>
            <a:ext cx="3019368" cy="3830318"/>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sp>
        <p:nvSpPr>
          <p:cNvPr id="4" name="TextBox 3">
            <a:extLst>
              <a:ext uri="{FF2B5EF4-FFF2-40B4-BE49-F238E27FC236}">
                <a16:creationId xmlns:a16="http://schemas.microsoft.com/office/drawing/2014/main" id="{8E54D307-EAC3-192D-6332-8599C67E052C}"/>
              </a:ext>
            </a:extLst>
          </p:cNvPr>
          <p:cNvSpPr txBox="1"/>
          <p:nvPr/>
        </p:nvSpPr>
        <p:spPr>
          <a:xfrm>
            <a:off x="182880" y="995680"/>
            <a:ext cx="4093935" cy="5623351"/>
          </a:xfrm>
          <a:prstGeom prst="rect">
            <a:avLst/>
          </a:prstGeom>
        </p:spPr>
        <p:txBody>
          <a:bodyPr vert="horz" lIns="91440" tIns="45720" rIns="91440" bIns="45720" rtlCol="0" anchor="t">
            <a:noAutofit/>
          </a:bodyPr>
          <a:lstStyle/>
          <a:p>
            <a:pPr>
              <a:lnSpc>
                <a:spcPct val="90000"/>
              </a:lnSpc>
              <a:spcAft>
                <a:spcPts val="600"/>
              </a:spcAft>
            </a:pPr>
            <a:r>
              <a:rPr lang="en-US" sz="1600" i="1" dirty="0">
                <a:effectLst/>
              </a:rPr>
              <a:t>GH </a:t>
            </a:r>
            <a:r>
              <a:rPr lang="en-US" sz="1600" dirty="0">
                <a:effectLst/>
              </a:rPr>
              <a:t>focuses on environmental storytelling. For example, stories written by Sam about a pirate captain and her first mate can be found around the house, with the earliest written during early childhood (Left) and the most recent being shortly before the events of the game.</a:t>
            </a:r>
          </a:p>
          <a:p>
            <a:pPr>
              <a:lnSpc>
                <a:spcPct val="90000"/>
              </a:lnSpc>
              <a:spcAft>
                <a:spcPts val="600"/>
              </a:spcAft>
            </a:pPr>
            <a:r>
              <a:rPr lang="en-GB" sz="1600" dirty="0">
                <a:effectLst/>
                <a:latin typeface="Calibri"/>
                <a:ea typeface="Calibri" panose="020F0502020204030204" pitchFamily="34" charset="0"/>
                <a:cs typeface="Times New Roman"/>
              </a:rPr>
              <a:t>The Greenbriar father, Terrance</a:t>
            </a:r>
            <a:r>
              <a:rPr lang="en-GB" sz="1600" dirty="0">
                <a:latin typeface="Calibri"/>
                <a:ea typeface="Calibri" panose="020F0502020204030204" pitchFamily="34" charset="0"/>
                <a:cs typeface="Times New Roman"/>
              </a:rPr>
              <a:t>, </a:t>
            </a:r>
            <a:r>
              <a:rPr lang="en-GB" sz="1600" dirty="0">
                <a:effectLst/>
                <a:latin typeface="Calibri"/>
                <a:ea typeface="Calibri" panose="020F0502020204030204" pitchFamily="34" charset="0"/>
                <a:cs typeface="Times New Roman"/>
              </a:rPr>
              <a:t>was a crime and political thriller author, who was attempting to write a series. He had minor success with his first book, but struggled getting the second to sell; thus, the boxes of leftover books scattered around the house (Top).</a:t>
            </a:r>
          </a:p>
          <a:p>
            <a:pPr>
              <a:lnSpc>
                <a:spcPct val="90000"/>
              </a:lnSpc>
              <a:spcAft>
                <a:spcPts val="6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Katie and Sam’s mother, Janice, works at the State Forestry Service. Her relationship with her husband Terrance is strained, even more so when Janice begins to develop feelings for a new coworker. She and Terrance attempt to repair their relationship, which is evidenced by marriage counselling receipts and books found around the house. They are attending a retreat when the player arrives (Bottom). </a:t>
            </a:r>
            <a:endParaRPr lang="en-GB" sz="1600" b="1" dirty="0"/>
          </a:p>
          <a:p>
            <a:pPr>
              <a:lnSpc>
                <a:spcPct val="90000"/>
              </a:lnSpc>
              <a:spcAft>
                <a:spcPts val="600"/>
              </a:spcAft>
            </a:pPr>
            <a:endParaRPr lang="en-US" sz="1600" b="1" dirty="0"/>
          </a:p>
        </p:txBody>
      </p:sp>
      <p:pic>
        <p:nvPicPr>
          <p:cNvPr id="5" name="Picture 4" descr="A box in a corner&#10;&#10;Description automatically generated">
            <a:extLst>
              <a:ext uri="{FF2B5EF4-FFF2-40B4-BE49-F238E27FC236}">
                <a16:creationId xmlns:a16="http://schemas.microsoft.com/office/drawing/2014/main" id="{7E2A6DEC-5E04-210C-1CA8-933ACB387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0633" y="400770"/>
            <a:ext cx="4591367" cy="2582644"/>
          </a:xfrm>
          <a:prstGeom prst="rect">
            <a:avLst/>
          </a:prstGeom>
        </p:spPr>
      </p:pic>
      <p:pic>
        <p:nvPicPr>
          <p:cNvPr id="7" name="Picture 6" descr="A sign with a picture of trees&#10;&#10;Description automatically generated">
            <a:extLst>
              <a:ext uri="{FF2B5EF4-FFF2-40B4-BE49-F238E27FC236}">
                <a16:creationId xmlns:a16="http://schemas.microsoft.com/office/drawing/2014/main" id="{953398DB-BFCF-CE0B-D93F-450C316C8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0633" y="4008095"/>
            <a:ext cx="4591367" cy="2582644"/>
          </a:xfrm>
          <a:prstGeom prst="rect">
            <a:avLst/>
          </a:prstGeom>
        </p:spPr>
      </p:pic>
      <p:sp>
        <p:nvSpPr>
          <p:cNvPr id="9" name="Slide Number Placeholder 8">
            <a:extLst>
              <a:ext uri="{FF2B5EF4-FFF2-40B4-BE49-F238E27FC236}">
                <a16:creationId xmlns:a16="http://schemas.microsoft.com/office/drawing/2014/main" id="{CBD18F96-E61E-714E-32D7-1717A46D02E0}"/>
              </a:ext>
            </a:extLst>
          </p:cNvPr>
          <p:cNvSpPr>
            <a:spLocks noGrp="1"/>
          </p:cNvSpPr>
          <p:nvPr>
            <p:ph type="sldNum" sz="quarter" idx="12"/>
          </p:nvPr>
        </p:nvSpPr>
        <p:spPr/>
        <p:txBody>
          <a:bodyPr/>
          <a:lstStyle/>
          <a:p>
            <a:fld id="{330EA680-D336-4FF7-8B7A-9848BB0A1C32}" type="slidenum">
              <a:rPr lang="en-US" smtClean="0"/>
              <a:t>15</a:t>
            </a:fld>
            <a:endParaRPr lang="en-US" dirty="0"/>
          </a:p>
        </p:txBody>
      </p:sp>
      <p:sp>
        <p:nvSpPr>
          <p:cNvPr id="10" name="Date Placeholder 9">
            <a:extLst>
              <a:ext uri="{FF2B5EF4-FFF2-40B4-BE49-F238E27FC236}">
                <a16:creationId xmlns:a16="http://schemas.microsoft.com/office/drawing/2014/main" id="{058BEF34-394C-0511-8513-EB8F478EB99A}"/>
              </a:ext>
            </a:extLst>
          </p:cNvPr>
          <p:cNvSpPr>
            <a:spLocks noGrp="1"/>
          </p:cNvSpPr>
          <p:nvPr>
            <p:ph type="dt" sz="half" idx="10"/>
          </p:nvPr>
        </p:nvSpPr>
        <p:spPr/>
        <p:txBody>
          <a:bodyPr/>
          <a:lstStyle/>
          <a:p>
            <a:r>
              <a:rPr lang="en-US" dirty="0"/>
              <a:t>GH: 4/12</a:t>
            </a:r>
          </a:p>
        </p:txBody>
      </p:sp>
    </p:spTree>
    <p:extLst>
      <p:ext uri="{BB962C8B-B14F-4D97-AF65-F5344CB8AC3E}">
        <p14:creationId xmlns:p14="http://schemas.microsoft.com/office/powerpoint/2010/main" val="4122798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2" name="Rectangle 2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56C7F5-6115-1FE9-B647-E1089CB2D01B}"/>
              </a:ext>
            </a:extLst>
          </p:cNvPr>
          <p:cNvSpPr>
            <a:spLocks noGrp="1"/>
          </p:cNvSpPr>
          <p:nvPr>
            <p:ph type="title"/>
          </p:nvPr>
        </p:nvSpPr>
        <p:spPr>
          <a:xfrm>
            <a:off x="119591" y="330739"/>
            <a:ext cx="4646904" cy="1624520"/>
          </a:xfrm>
        </p:spPr>
        <p:txBody>
          <a:bodyPr vert="horz" lIns="91440" tIns="45720" rIns="91440" bIns="45720" rtlCol="0" anchor="ctr">
            <a:normAutofit/>
          </a:bodyPr>
          <a:lstStyle/>
          <a:p>
            <a:r>
              <a:rPr lang="en-US" sz="3200" i="1" dirty="0"/>
              <a:t>GH</a:t>
            </a:r>
            <a:r>
              <a:rPr lang="en-US" sz="3200" dirty="0"/>
              <a:t>: Overview - Mechanics</a:t>
            </a:r>
            <a:endParaRPr lang="en-US" sz="3200" i="1" dirty="0"/>
          </a:p>
        </p:txBody>
      </p:sp>
      <p:sp>
        <p:nvSpPr>
          <p:cNvPr id="6" name="TextBox 5">
            <a:extLst>
              <a:ext uri="{FF2B5EF4-FFF2-40B4-BE49-F238E27FC236}">
                <a16:creationId xmlns:a16="http://schemas.microsoft.com/office/drawing/2014/main" id="{0AA4992B-38A0-0894-F7D2-15163CCDCE8F}"/>
              </a:ext>
            </a:extLst>
          </p:cNvPr>
          <p:cNvSpPr txBox="1"/>
          <p:nvPr/>
        </p:nvSpPr>
        <p:spPr>
          <a:xfrm>
            <a:off x="119593" y="1311142"/>
            <a:ext cx="6155727" cy="3260860"/>
          </a:xfrm>
          <a:prstGeom prst="rect">
            <a:avLst/>
          </a:prstGeom>
        </p:spPr>
        <p:txBody>
          <a:bodyPr vert="horz" lIns="91440" tIns="45720" rIns="91440" bIns="45720" rtlCol="0" anchor="ctr">
            <a:normAutofit/>
          </a:bodyPr>
          <a:lstStyle/>
          <a:p>
            <a:pPr defTabSz="914400">
              <a:lnSpc>
                <a:spcPct val="90000"/>
              </a:lnSpc>
              <a:spcAft>
                <a:spcPts val="600"/>
              </a:spcAft>
            </a:pPr>
            <a:r>
              <a:rPr lang="en-US" sz="1600" dirty="0">
                <a:effectLst/>
              </a:rPr>
              <a:t>The controls of </a:t>
            </a:r>
            <a:r>
              <a:rPr lang="en-US" sz="1600" i="1" dirty="0">
                <a:effectLst/>
              </a:rPr>
              <a:t>GH </a:t>
            </a:r>
            <a:r>
              <a:rPr lang="en-US" sz="1600" dirty="0">
                <a:effectLst/>
              </a:rPr>
              <a:t>are exceedingly simple, and consist of basic movement, interacting with environment objects such as light switches and doors, and inspecting smaller objects. Part of the charm of </a:t>
            </a:r>
            <a:r>
              <a:rPr lang="en-US" sz="1600" i="1" dirty="0">
                <a:effectLst/>
              </a:rPr>
              <a:t>GH </a:t>
            </a:r>
            <a:r>
              <a:rPr lang="en-US" sz="1600" dirty="0">
                <a:effectLst/>
              </a:rPr>
              <a:t>is the sheer number of interactable objects. The player can turn on and off faucets in the bathroom, pick up a box of bandages from a cupboard and read the labels (Top), listen to recordings on the phone’s answering machine, and read numerous notes, letters, and journal entries.</a:t>
            </a:r>
            <a:endParaRPr lang="en-US" sz="1600" dirty="0"/>
          </a:p>
        </p:txBody>
      </p:sp>
      <p:pic>
        <p:nvPicPr>
          <p:cNvPr id="4" name="Picture 3" descr="A box of medical bandages&#10;&#10;Description automatically generated">
            <a:extLst>
              <a:ext uri="{FF2B5EF4-FFF2-40B4-BE49-F238E27FC236}">
                <a16:creationId xmlns:a16="http://schemas.microsoft.com/office/drawing/2014/main" id="{426534EA-2130-41CA-CFF0-5747DEECF0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a:xfrm>
            <a:off x="6394916" y="0"/>
            <a:ext cx="5797084" cy="3260860"/>
          </a:xfrm>
          <a:prstGeom prst="rect">
            <a:avLst/>
          </a:prstGeom>
        </p:spPr>
      </p:pic>
      <p:sp>
        <p:nvSpPr>
          <p:cNvPr id="8" name="TextBox 7">
            <a:extLst>
              <a:ext uri="{FF2B5EF4-FFF2-40B4-BE49-F238E27FC236}">
                <a16:creationId xmlns:a16="http://schemas.microsoft.com/office/drawing/2014/main" id="{F1DB8F9C-7CD2-4C2A-38D2-46110FE7C2B7}"/>
              </a:ext>
            </a:extLst>
          </p:cNvPr>
          <p:cNvSpPr txBox="1"/>
          <p:nvPr/>
        </p:nvSpPr>
        <p:spPr>
          <a:xfrm>
            <a:off x="119591" y="4196518"/>
            <a:ext cx="6262686" cy="2308324"/>
          </a:xfrm>
          <a:prstGeom prst="rect">
            <a:avLst/>
          </a:prstGeom>
          <a:noFill/>
        </p:spPr>
        <p:txBody>
          <a:bodyPr wrap="square">
            <a:spAutoFit/>
          </a:bodyPr>
          <a:lstStyle/>
          <a:p>
            <a:r>
              <a:rPr lang="en-GB" sz="1600" dirty="0">
                <a:effectLst/>
                <a:ea typeface="Calibri" panose="020F0502020204030204" pitchFamily="34" charset="0"/>
                <a:cs typeface="Times New Roman" panose="02020603050405020304" pitchFamily="18" charset="0"/>
              </a:rPr>
              <a:t>UI is extremely minimal. There is no HUD, other than interaction text prompts when the player is looking at an interactable object (Bottom). Occasionally there will be a hint, when the player discovers a piece of information or key that unlocks a new area. The menu itself is minimalistic, with a simple map showing where the player currently is and where they can go. A small inventory holds items such as the PC’s passport and a key. The simple mechanics serve to support and elevate the PX, allowing the focus to remain on exploration, environment, atmosphere, and narrative. </a:t>
            </a:r>
            <a:endParaRPr lang="en-GB" sz="1600" dirty="0"/>
          </a:p>
        </p:txBody>
      </p:sp>
      <p:pic>
        <p:nvPicPr>
          <p:cNvPr id="10" name="Picture 9" descr="A sink in a bathroom&#10;&#10;Description automatically generated">
            <a:extLst>
              <a:ext uri="{FF2B5EF4-FFF2-40B4-BE49-F238E27FC236}">
                <a16:creationId xmlns:a16="http://schemas.microsoft.com/office/drawing/2014/main" id="{01822F7C-C9C7-19D0-C6C5-E895568214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4915" y="3597141"/>
            <a:ext cx="5797083" cy="3260859"/>
          </a:xfrm>
          <a:prstGeom prst="rect">
            <a:avLst/>
          </a:prstGeom>
        </p:spPr>
      </p:pic>
      <p:sp>
        <p:nvSpPr>
          <p:cNvPr id="7" name="Slide Number Placeholder 6">
            <a:extLst>
              <a:ext uri="{FF2B5EF4-FFF2-40B4-BE49-F238E27FC236}">
                <a16:creationId xmlns:a16="http://schemas.microsoft.com/office/drawing/2014/main" id="{D04869C2-6F9C-6C72-138B-03A5D90BB624}"/>
              </a:ext>
            </a:extLst>
          </p:cNvPr>
          <p:cNvSpPr>
            <a:spLocks noGrp="1"/>
          </p:cNvSpPr>
          <p:nvPr>
            <p:ph type="sldNum" sz="quarter" idx="12"/>
          </p:nvPr>
        </p:nvSpPr>
        <p:spPr/>
        <p:txBody>
          <a:bodyPr/>
          <a:lstStyle/>
          <a:p>
            <a:fld id="{330EA680-D336-4FF7-8B7A-9848BB0A1C32}" type="slidenum">
              <a:rPr lang="en-US" smtClean="0"/>
              <a:t>16</a:t>
            </a:fld>
            <a:endParaRPr lang="en-US" dirty="0"/>
          </a:p>
        </p:txBody>
      </p:sp>
      <p:sp>
        <p:nvSpPr>
          <p:cNvPr id="9" name="Date Placeholder 8">
            <a:extLst>
              <a:ext uri="{FF2B5EF4-FFF2-40B4-BE49-F238E27FC236}">
                <a16:creationId xmlns:a16="http://schemas.microsoft.com/office/drawing/2014/main" id="{80C8EA75-4602-8E5C-9EF2-CA9B2D845603}"/>
              </a:ext>
            </a:extLst>
          </p:cNvPr>
          <p:cNvSpPr>
            <a:spLocks noGrp="1"/>
          </p:cNvSpPr>
          <p:nvPr>
            <p:ph type="dt" sz="half" idx="10"/>
          </p:nvPr>
        </p:nvSpPr>
        <p:spPr/>
        <p:txBody>
          <a:bodyPr/>
          <a:lstStyle/>
          <a:p>
            <a:r>
              <a:rPr lang="en-US" dirty="0"/>
              <a:t>GH: 5/12</a:t>
            </a:r>
          </a:p>
        </p:txBody>
      </p:sp>
    </p:spTree>
    <p:extLst>
      <p:ext uri="{BB962C8B-B14F-4D97-AF65-F5344CB8AC3E}">
        <p14:creationId xmlns:p14="http://schemas.microsoft.com/office/powerpoint/2010/main" val="1575706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C32E-0703-858D-53C7-B4131EBA759C}"/>
              </a:ext>
            </a:extLst>
          </p:cNvPr>
          <p:cNvSpPr>
            <a:spLocks noGrp="1"/>
          </p:cNvSpPr>
          <p:nvPr>
            <p:ph type="title"/>
          </p:nvPr>
        </p:nvSpPr>
        <p:spPr>
          <a:xfrm>
            <a:off x="57774" y="272846"/>
            <a:ext cx="6093502" cy="1575399"/>
          </a:xfrm>
        </p:spPr>
        <p:txBody>
          <a:bodyPr>
            <a:normAutofit/>
          </a:bodyPr>
          <a:lstStyle/>
          <a:p>
            <a:r>
              <a:rPr lang="en-US" sz="3200" i="1" dirty="0"/>
              <a:t>GH</a:t>
            </a:r>
            <a:r>
              <a:rPr lang="en-US" sz="3200" dirty="0"/>
              <a:t>: Overview – Gameplay Experience and World</a:t>
            </a:r>
            <a:endParaRPr lang="en-GB" sz="3200" dirty="0"/>
          </a:p>
        </p:txBody>
      </p:sp>
      <p:pic>
        <p:nvPicPr>
          <p:cNvPr id="4" name="Picture 3" descr="A video game of a house with a door and chairs&#10;&#10;Description automatically generated">
            <a:extLst>
              <a:ext uri="{FF2B5EF4-FFF2-40B4-BE49-F238E27FC236}">
                <a16:creationId xmlns:a16="http://schemas.microsoft.com/office/drawing/2014/main" id="{3EB27F6D-2B6E-0E22-76FC-FC9F6F526BC3}"/>
              </a:ext>
            </a:extLst>
          </p:cNvPr>
          <p:cNvPicPr>
            <a:picLocks noChangeAspect="1"/>
          </p:cNvPicPr>
          <p:nvPr/>
        </p:nvPicPr>
        <p:blipFill>
          <a:blip r:embed="rId2"/>
          <a:stretch>
            <a:fillRect/>
          </a:stretch>
        </p:blipFill>
        <p:spPr>
          <a:xfrm>
            <a:off x="6151276" y="-11086"/>
            <a:ext cx="6043066" cy="3401050"/>
          </a:xfrm>
          <a:prstGeom prst="rect">
            <a:avLst/>
          </a:prstGeom>
        </p:spPr>
      </p:pic>
      <p:pic>
        <p:nvPicPr>
          <p:cNvPr id="5" name="Picture 4" descr="A screenshot of a video game&#10;&#10;Description automatically generated">
            <a:extLst>
              <a:ext uri="{FF2B5EF4-FFF2-40B4-BE49-F238E27FC236}">
                <a16:creationId xmlns:a16="http://schemas.microsoft.com/office/drawing/2014/main" id="{3E65ECC8-F042-60F6-D7BE-266FEE51B63B}"/>
              </a:ext>
            </a:extLst>
          </p:cNvPr>
          <p:cNvPicPr>
            <a:picLocks noChangeAspect="1"/>
          </p:cNvPicPr>
          <p:nvPr/>
        </p:nvPicPr>
        <p:blipFill>
          <a:blip r:embed="rId3"/>
          <a:stretch>
            <a:fillRect/>
          </a:stretch>
        </p:blipFill>
        <p:spPr>
          <a:xfrm>
            <a:off x="6151276" y="3466319"/>
            <a:ext cx="6043066" cy="3388558"/>
          </a:xfrm>
          <a:prstGeom prst="rect">
            <a:avLst/>
          </a:prstGeom>
        </p:spPr>
      </p:pic>
      <p:sp>
        <p:nvSpPr>
          <p:cNvPr id="6" name="TextBox 5">
            <a:extLst>
              <a:ext uri="{FF2B5EF4-FFF2-40B4-BE49-F238E27FC236}">
                <a16:creationId xmlns:a16="http://schemas.microsoft.com/office/drawing/2014/main" id="{325FD806-85C5-32AD-29CE-1BEEB2CC9560}"/>
              </a:ext>
            </a:extLst>
          </p:cNvPr>
          <p:cNvSpPr txBox="1"/>
          <p:nvPr/>
        </p:nvSpPr>
        <p:spPr>
          <a:xfrm>
            <a:off x="63707" y="1592211"/>
            <a:ext cx="5546979"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t>The entirety of </a:t>
            </a:r>
            <a:r>
              <a:rPr lang="en-GB" sz="1400" i="1" dirty="0"/>
              <a:t>GH </a:t>
            </a:r>
            <a:r>
              <a:rPr lang="en-GB" sz="1400" dirty="0"/>
              <a:t>takes place in the suburban Oregon home of the Greenbriar family. While the PC, Katie, was travelling abroad her family moved home. As such, she is as unfamiliar with the setting as the player. Upon arrival, it is the 7</a:t>
            </a:r>
            <a:r>
              <a:rPr lang="en-GB" sz="1400" baseline="30000" dirty="0"/>
              <a:t>th</a:t>
            </a:r>
            <a:r>
              <a:rPr lang="en-GB" sz="1400" dirty="0"/>
              <a:t> of June 1995. </a:t>
            </a:r>
          </a:p>
          <a:p>
            <a:r>
              <a:rPr lang="en-GB" sz="1400" dirty="0"/>
              <a:t>	The map consists of a two-floor house (with an attic and basement), with interconnecting rooms, long hallways, and secret passages. The house is dark, as no one is home. It inspires a sense of loneliness, and while the game is not horror, it does create “a personal kind of horror that has resonated with a lot of players” (Carpenter, 2019). The environment, with its moody lighting, lack of any background music (although incidental music is played during important moments, such as reading notes), rainy atmospheric sounds, and quiet creaking of the floorboards under the player’s feet create a sense of unease, heightened by the narrative.</a:t>
            </a:r>
          </a:p>
          <a:p>
            <a:r>
              <a:rPr lang="en-GB" sz="1400" dirty="0"/>
              <a:t>	</a:t>
            </a:r>
            <a:r>
              <a:rPr lang="en-US" sz="1400" dirty="0"/>
              <a:t>The choice to set the game in such a familiar environment was partially inspired by design limitations, as the team was extremely small and had made the decision to </a:t>
            </a:r>
            <a:r>
              <a:rPr lang="en-GB" sz="1400" dirty="0"/>
              <a:t>prioritise</a:t>
            </a:r>
            <a:r>
              <a:rPr lang="en-US" sz="1400" dirty="0"/>
              <a:t> storytelling over high-fidelity visuals (Alexander, 2013; Korfhage, 2015). However, it is also a setting that most players would be familiar with, making it easier to form a connection with the PC.</a:t>
            </a:r>
          </a:p>
        </p:txBody>
      </p:sp>
      <p:sp>
        <p:nvSpPr>
          <p:cNvPr id="8" name="Slide Number Placeholder 7">
            <a:extLst>
              <a:ext uri="{FF2B5EF4-FFF2-40B4-BE49-F238E27FC236}">
                <a16:creationId xmlns:a16="http://schemas.microsoft.com/office/drawing/2014/main" id="{59BDA6C2-87FE-FD17-5D83-7FCF678EBA75}"/>
              </a:ext>
            </a:extLst>
          </p:cNvPr>
          <p:cNvSpPr>
            <a:spLocks noGrp="1"/>
          </p:cNvSpPr>
          <p:nvPr>
            <p:ph type="sldNum" sz="quarter" idx="12"/>
          </p:nvPr>
        </p:nvSpPr>
        <p:spPr/>
        <p:txBody>
          <a:bodyPr/>
          <a:lstStyle/>
          <a:p>
            <a:fld id="{330EA680-D336-4FF7-8B7A-9848BB0A1C32}" type="slidenum">
              <a:rPr lang="en-US" smtClean="0"/>
              <a:t>17</a:t>
            </a:fld>
            <a:endParaRPr lang="en-US" dirty="0"/>
          </a:p>
        </p:txBody>
      </p:sp>
      <p:sp>
        <p:nvSpPr>
          <p:cNvPr id="9" name="Date Placeholder 8">
            <a:extLst>
              <a:ext uri="{FF2B5EF4-FFF2-40B4-BE49-F238E27FC236}">
                <a16:creationId xmlns:a16="http://schemas.microsoft.com/office/drawing/2014/main" id="{9AC7FC1C-0EC3-0E63-C12B-5DDAF5D44166}"/>
              </a:ext>
            </a:extLst>
          </p:cNvPr>
          <p:cNvSpPr>
            <a:spLocks noGrp="1"/>
          </p:cNvSpPr>
          <p:nvPr>
            <p:ph type="dt" sz="half" idx="10"/>
          </p:nvPr>
        </p:nvSpPr>
        <p:spPr/>
        <p:txBody>
          <a:bodyPr/>
          <a:lstStyle/>
          <a:p>
            <a:r>
              <a:rPr lang="en-US" dirty="0"/>
              <a:t>GH: 6/12</a:t>
            </a:r>
          </a:p>
        </p:txBody>
      </p:sp>
    </p:spTree>
    <p:extLst>
      <p:ext uri="{BB962C8B-B14F-4D97-AF65-F5344CB8AC3E}">
        <p14:creationId xmlns:p14="http://schemas.microsoft.com/office/powerpoint/2010/main" val="1162121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room with a door open and a shelf&#10;&#10;Description automatically generated">
            <a:extLst>
              <a:ext uri="{FF2B5EF4-FFF2-40B4-BE49-F238E27FC236}">
                <a16:creationId xmlns:a16="http://schemas.microsoft.com/office/drawing/2014/main" id="{F52595D1-72F8-5BF4-671C-5C1511EA92B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brightnessContrast bright="15000" contrast="-10000"/>
                    </a14:imgEffect>
                  </a14:imgLayer>
                </a14:imgProps>
              </a:ext>
              <a:ext uri="{28A0092B-C50C-407E-A947-70E740481C1C}">
                <a14:useLocalDpi xmlns:a14="http://schemas.microsoft.com/office/drawing/2010/main" val="0"/>
              </a:ext>
            </a:extLst>
          </a:blip>
          <a:srcRect l="3178" r="27011"/>
          <a:stretch/>
        </p:blipFill>
        <p:spPr>
          <a:xfrm>
            <a:off x="3677547" y="0"/>
            <a:ext cx="8511404"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316A1A-C657-9D45-E0F9-F5A5400275B5}"/>
              </a:ext>
            </a:extLst>
          </p:cNvPr>
          <p:cNvSpPr>
            <a:spLocks noGrp="1"/>
          </p:cNvSpPr>
          <p:nvPr>
            <p:ph type="title"/>
          </p:nvPr>
        </p:nvSpPr>
        <p:spPr>
          <a:xfrm>
            <a:off x="0" y="30470"/>
            <a:ext cx="3822189" cy="1899912"/>
          </a:xfrm>
        </p:spPr>
        <p:txBody>
          <a:bodyPr vert="horz" lIns="91440" tIns="45720" rIns="91440" bIns="45720" rtlCol="0" anchor="ctr">
            <a:normAutofit/>
          </a:bodyPr>
          <a:lstStyle/>
          <a:p>
            <a:r>
              <a:rPr lang="en-US" sz="3200" i="1" dirty="0"/>
              <a:t>GH</a:t>
            </a:r>
            <a:r>
              <a:rPr lang="en-US" sz="3200" dirty="0"/>
              <a:t>: Analysis – Visual and Audio Design</a:t>
            </a:r>
            <a:endParaRPr lang="en-US" sz="3200" i="1" dirty="0"/>
          </a:p>
        </p:txBody>
      </p:sp>
      <p:sp>
        <p:nvSpPr>
          <p:cNvPr id="4" name="TextBox 3">
            <a:extLst>
              <a:ext uri="{FF2B5EF4-FFF2-40B4-BE49-F238E27FC236}">
                <a16:creationId xmlns:a16="http://schemas.microsoft.com/office/drawing/2014/main" id="{CAC8BB9D-935A-C0ED-7142-207C224727F2}"/>
              </a:ext>
            </a:extLst>
          </p:cNvPr>
          <p:cNvSpPr txBox="1"/>
          <p:nvPr/>
        </p:nvSpPr>
        <p:spPr>
          <a:xfrm>
            <a:off x="127000" y="1464361"/>
            <a:ext cx="5054600" cy="4678022"/>
          </a:xfrm>
          <a:prstGeom prst="rect">
            <a:avLst/>
          </a:prstGeom>
        </p:spPr>
        <p:txBody>
          <a:bodyPr vert="horz" lIns="91440" tIns="45720" rIns="91440" bIns="45720" rtlCol="0" anchor="t">
            <a:noAutofit/>
          </a:bodyPr>
          <a:lstStyle/>
          <a:p>
            <a:pPr defTabSz="914400">
              <a:lnSpc>
                <a:spcPct val="90000"/>
              </a:lnSpc>
              <a:spcAft>
                <a:spcPts val="800"/>
              </a:spcAft>
            </a:pPr>
            <a:r>
              <a:rPr lang="en-US" sz="1400" dirty="0">
                <a:effectLst/>
              </a:rPr>
              <a:t>Across the wide genre of action-adventure games, and specifically in the “walking sim” genre, “creating a space to immerse and connect with the player has been important and exploration of that space has become a game mechanic in and of itself” (Goins, 2014). This is </a:t>
            </a:r>
            <a:r>
              <a:rPr lang="en-US" sz="1400" dirty="0"/>
              <a:t>highly evident</a:t>
            </a:r>
            <a:r>
              <a:rPr lang="en-US" sz="1400" dirty="0">
                <a:effectLst/>
              </a:rPr>
              <a:t> in </a:t>
            </a:r>
            <a:r>
              <a:rPr lang="en-US" sz="1400" i="1" dirty="0">
                <a:effectLst/>
              </a:rPr>
              <a:t>GH</a:t>
            </a:r>
            <a:r>
              <a:rPr lang="en-US" sz="1400" dirty="0">
                <a:effectLst/>
              </a:rPr>
              <a:t>, where exploration is the core theme and method of narrative delivery. However, to make exploration enjoyable, the environment the player is exploring must be interesting; an immersive world helps to elevate an explorative experience. </a:t>
            </a:r>
            <a:r>
              <a:rPr lang="en-US" sz="1400" i="1" dirty="0">
                <a:effectLst/>
              </a:rPr>
              <a:t>GH</a:t>
            </a:r>
            <a:r>
              <a:rPr lang="en-US" sz="1400" dirty="0">
                <a:effectLst/>
              </a:rPr>
              <a:t> achieves this through the use of excellent audio/visual design.</a:t>
            </a:r>
          </a:p>
          <a:p>
            <a:pPr defTabSz="914400">
              <a:lnSpc>
                <a:spcPct val="90000"/>
              </a:lnSpc>
              <a:spcAft>
                <a:spcPts val="800"/>
              </a:spcAft>
            </a:pPr>
            <a:r>
              <a:rPr lang="en-US" sz="1400" dirty="0">
                <a:effectLst/>
              </a:rPr>
              <a:t>Much of the atmosphere of </a:t>
            </a:r>
            <a:r>
              <a:rPr lang="en-US" sz="1400" i="1" dirty="0">
                <a:effectLst/>
              </a:rPr>
              <a:t>GH</a:t>
            </a:r>
            <a:r>
              <a:rPr lang="en-US" sz="1400" dirty="0">
                <a:effectLst/>
              </a:rPr>
              <a:t> is created through incidental music, a</a:t>
            </a:r>
            <a:r>
              <a:rPr lang="en-150" sz="1400" dirty="0">
                <a:effectLst/>
              </a:rPr>
              <a:t>chieving</a:t>
            </a:r>
            <a:r>
              <a:rPr lang="en-GB" sz="1400" dirty="0">
                <a:effectLst/>
              </a:rPr>
              <a:t> </a:t>
            </a:r>
            <a:r>
              <a:rPr lang="en-US" sz="1400" dirty="0">
                <a:effectLst/>
              </a:rPr>
              <a:t>“well-made ambience [that] blends perfectly with the game world, creating immersion” (Salo, 2021). There is no constant background music, instead the player is accompanied by the sound of rain and occasional thunder. The only extradiegetic sounds are those of UI and of incidental music during key narrative moments, such as when a new note or important piece of information is discovered (Pier, 2014). The fact that most of the audio is diegetic allows for a greater sense of immersion, which is essential in a game such as </a:t>
            </a:r>
            <a:r>
              <a:rPr lang="en-US" sz="1400" i="1" dirty="0">
                <a:effectLst/>
              </a:rPr>
              <a:t>GH</a:t>
            </a:r>
            <a:r>
              <a:rPr lang="en-US" sz="1400" dirty="0">
                <a:effectLst/>
              </a:rPr>
              <a:t> where the player must strongly identify with the PC.</a:t>
            </a:r>
          </a:p>
        </p:txBody>
      </p:sp>
      <p:sp>
        <p:nvSpPr>
          <p:cNvPr id="7" name="Slide Number Placeholder 6">
            <a:extLst>
              <a:ext uri="{FF2B5EF4-FFF2-40B4-BE49-F238E27FC236}">
                <a16:creationId xmlns:a16="http://schemas.microsoft.com/office/drawing/2014/main" id="{CFB34A77-2C4A-C0A9-4F6F-5595B58D2E8D}"/>
              </a:ext>
            </a:extLst>
          </p:cNvPr>
          <p:cNvSpPr>
            <a:spLocks noGrp="1"/>
          </p:cNvSpPr>
          <p:nvPr>
            <p:ph type="sldNum" sz="quarter" idx="12"/>
          </p:nvPr>
        </p:nvSpPr>
        <p:spPr/>
        <p:txBody>
          <a:bodyPr/>
          <a:lstStyle/>
          <a:p>
            <a:fld id="{330EA680-D336-4FF7-8B7A-9848BB0A1C32}" type="slidenum">
              <a:rPr lang="en-US" smtClean="0"/>
              <a:t>18</a:t>
            </a:fld>
            <a:endParaRPr lang="en-US" dirty="0"/>
          </a:p>
        </p:txBody>
      </p:sp>
      <p:sp>
        <p:nvSpPr>
          <p:cNvPr id="8" name="Date Placeholder 7">
            <a:extLst>
              <a:ext uri="{FF2B5EF4-FFF2-40B4-BE49-F238E27FC236}">
                <a16:creationId xmlns:a16="http://schemas.microsoft.com/office/drawing/2014/main" id="{0E94EC14-9967-D2E1-EBA0-8A914D29319D}"/>
              </a:ext>
            </a:extLst>
          </p:cNvPr>
          <p:cNvSpPr>
            <a:spLocks noGrp="1"/>
          </p:cNvSpPr>
          <p:nvPr>
            <p:ph type="dt" sz="half" idx="10"/>
          </p:nvPr>
        </p:nvSpPr>
        <p:spPr/>
        <p:txBody>
          <a:bodyPr/>
          <a:lstStyle/>
          <a:p>
            <a:r>
              <a:rPr lang="en-US" dirty="0"/>
              <a:t>GH: 7/12</a:t>
            </a:r>
          </a:p>
        </p:txBody>
      </p:sp>
    </p:spTree>
    <p:extLst>
      <p:ext uri="{BB962C8B-B14F-4D97-AF65-F5344CB8AC3E}">
        <p14:creationId xmlns:p14="http://schemas.microsoft.com/office/powerpoint/2010/main" val="728722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124BBA-D616-7D5E-8848-06E583890567}"/>
              </a:ext>
            </a:extLst>
          </p:cNvPr>
          <p:cNvSpPr>
            <a:spLocks noGrp="1"/>
          </p:cNvSpPr>
          <p:nvPr>
            <p:ph type="title"/>
          </p:nvPr>
        </p:nvSpPr>
        <p:spPr>
          <a:xfrm>
            <a:off x="4833366" y="543070"/>
            <a:ext cx="6870954" cy="1675626"/>
          </a:xfrm>
        </p:spPr>
        <p:txBody>
          <a:bodyPr vert="horz" lIns="91440" tIns="45720" rIns="91440" bIns="45720" rtlCol="0" anchor="ctr">
            <a:normAutofit/>
          </a:bodyPr>
          <a:lstStyle/>
          <a:p>
            <a:r>
              <a:rPr lang="en-US" sz="3200" i="1" kern="1200" dirty="0">
                <a:solidFill>
                  <a:schemeClr val="tx1"/>
                </a:solidFill>
                <a:latin typeface="+mj-lt"/>
                <a:ea typeface="+mj-ea"/>
                <a:cs typeface="+mj-cs"/>
              </a:rPr>
              <a:t>GH</a:t>
            </a:r>
            <a:r>
              <a:rPr lang="en-US" sz="3200" kern="1200" dirty="0">
                <a:solidFill>
                  <a:schemeClr val="tx1"/>
                </a:solidFill>
                <a:latin typeface="+mj-lt"/>
                <a:ea typeface="+mj-ea"/>
                <a:cs typeface="+mj-cs"/>
              </a:rPr>
              <a:t>: Analysis – Visual and Audio Design</a:t>
            </a:r>
          </a:p>
        </p:txBody>
      </p:sp>
      <p:sp>
        <p:nvSpPr>
          <p:cNvPr id="3" name="Rectangle 2">
            <a:extLst>
              <a:ext uri="{FF2B5EF4-FFF2-40B4-BE49-F238E27FC236}">
                <a16:creationId xmlns:a16="http://schemas.microsoft.com/office/drawing/2014/main" id="{136ACE86-BE81-C95C-B477-05C2C161E289}"/>
              </a:ext>
              <a:ext uri="{C183D7F6-B498-43B3-948B-1728B52AA6E4}">
                <adec:decorative xmlns:adec="http://schemas.microsoft.com/office/drawing/2017/decorative" val="1"/>
              </a:ext>
            </a:extLst>
          </p:cNvPr>
          <p:cNvSpPr/>
          <p:nvPr/>
        </p:nvSpPr>
        <p:spPr>
          <a:xfrm>
            <a:off x="-1" y="0"/>
            <a:ext cx="4474347" cy="6858000"/>
          </a:xfrm>
          <a:prstGeom prst="rect">
            <a:avLst/>
          </a:prstGeom>
          <a:solidFill>
            <a:schemeClr val="tx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refrigerator with a door handle&#10;&#10;Description automatically generated">
            <a:extLst>
              <a:ext uri="{FF2B5EF4-FFF2-40B4-BE49-F238E27FC236}">
                <a16:creationId xmlns:a16="http://schemas.microsoft.com/office/drawing/2014/main" id="{CAF5B375-5609-9253-97A6-C6E47B74FC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06" r="3" b="3"/>
          <a:stretch/>
        </p:blipFill>
        <p:spPr>
          <a:xfrm>
            <a:off x="20" y="111602"/>
            <a:ext cx="4187091" cy="2164321"/>
          </a:xfrm>
          <a:prstGeom prst="rect">
            <a:avLst/>
          </a:prstGeom>
        </p:spPr>
      </p:pic>
      <p:pic>
        <p:nvPicPr>
          <p:cNvPr id="10" name="Picture 9" descr="A sink in a bathroom&#10;&#10;Description automatically generated">
            <a:extLst>
              <a:ext uri="{FF2B5EF4-FFF2-40B4-BE49-F238E27FC236}">
                <a16:creationId xmlns:a16="http://schemas.microsoft.com/office/drawing/2014/main" id="{C6D80179-1B39-F39E-721E-1339930400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106" r="3" b="3"/>
          <a:stretch/>
        </p:blipFill>
        <p:spPr>
          <a:xfrm>
            <a:off x="20" y="2351361"/>
            <a:ext cx="4187091" cy="2164321"/>
          </a:xfrm>
          <a:prstGeom prst="rect">
            <a:avLst/>
          </a:prstGeom>
        </p:spPr>
      </p:pic>
      <p:pic>
        <p:nvPicPr>
          <p:cNvPr id="8" name="Picture 7" descr="A box of medical bandages&#10;&#10;Description automatically generated">
            <a:extLst>
              <a:ext uri="{FF2B5EF4-FFF2-40B4-BE49-F238E27FC236}">
                <a16:creationId xmlns:a16="http://schemas.microsoft.com/office/drawing/2014/main" id="{1D5DCC4E-A112-E13A-C5D0-230FFE67E0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06" r="3" b="3"/>
          <a:stretch/>
        </p:blipFill>
        <p:spPr>
          <a:xfrm>
            <a:off x="20" y="4591120"/>
            <a:ext cx="4187091" cy="2164321"/>
          </a:xfrm>
          <a:prstGeom prst="rect">
            <a:avLst/>
          </a:prstGeom>
        </p:spPr>
      </p:pic>
      <p:sp>
        <p:nvSpPr>
          <p:cNvPr id="4" name="TextBox 3">
            <a:extLst>
              <a:ext uri="{FF2B5EF4-FFF2-40B4-BE49-F238E27FC236}">
                <a16:creationId xmlns:a16="http://schemas.microsoft.com/office/drawing/2014/main" id="{FC65BDD6-52BD-90D3-E704-CEBEE4F0E4D1}"/>
              </a:ext>
            </a:extLst>
          </p:cNvPr>
          <p:cNvSpPr txBox="1"/>
          <p:nvPr/>
        </p:nvSpPr>
        <p:spPr>
          <a:xfrm>
            <a:off x="4833366" y="2164322"/>
            <a:ext cx="6870954" cy="4693678"/>
          </a:xfrm>
          <a:prstGeom prst="rect">
            <a:avLst/>
          </a:prstGeom>
        </p:spPr>
        <p:txBody>
          <a:bodyPr vert="horz" lIns="91440" tIns="45720" rIns="91440" bIns="45720" rtlCol="0">
            <a:normAutofit/>
          </a:bodyPr>
          <a:lstStyle/>
          <a:p>
            <a:pPr defTabSz="914400">
              <a:lnSpc>
                <a:spcPct val="90000"/>
              </a:lnSpc>
              <a:spcAft>
                <a:spcPts val="600"/>
              </a:spcAft>
            </a:pPr>
            <a:r>
              <a:rPr lang="en-US" kern="100" dirty="0">
                <a:effectLst/>
                <a:ea typeface="Calibri" panose="020F0502020204030204" pitchFamily="34" charset="0"/>
                <a:cs typeface="Times New Roman" panose="02020603050405020304" pitchFamily="18" charset="0"/>
              </a:rPr>
              <a:t>The game is set in a 1995 upper-class suburban family home. The family has only recently moved in, evidenced by the numerous partially unpacked boxes scattered throughout the area.</a:t>
            </a:r>
          </a:p>
          <a:p>
            <a:pPr defTabSz="914400">
              <a:lnSpc>
                <a:spcPct val="90000"/>
              </a:lnSpc>
              <a:spcAft>
                <a:spcPts val="600"/>
              </a:spcAft>
            </a:pPr>
            <a:r>
              <a:rPr lang="en-US" dirty="0">
                <a:effectLst/>
              </a:rPr>
              <a:t>The environments are simple, but the ingenuity comes from the sheer number and variety of interactable objects (Goins, 2014). Katie, the PC, can pick up or interact with objects around the house, from taps in the bathroom sink to her father’s unsold books, going as far as being able to remove frozen produce from the family freezer and read the labels.</a:t>
            </a:r>
          </a:p>
          <a:p>
            <a:pPr defTabSz="914400">
              <a:lnSpc>
                <a:spcPct val="90000"/>
              </a:lnSpc>
              <a:spcAft>
                <a:spcPts val="600"/>
              </a:spcAft>
            </a:pPr>
            <a:r>
              <a:rPr lang="en-GB" kern="100" dirty="0">
                <a:effectLst/>
                <a:ea typeface="Calibri" panose="020F0502020204030204" pitchFamily="34" charset="0"/>
                <a:cs typeface="Calibri" panose="020F0502020204030204" pitchFamily="34" charset="0"/>
              </a:rPr>
              <a:t>The environment is dimly lit, with the player able to switch on or off ceiling and floor lights. This low lighting, along with the sound of rain and the empty house, create a sense of isolation and a slightly spooky atmosphere (Goins, 2014).</a:t>
            </a:r>
            <a:endParaRPr lang="en-US" dirty="0"/>
          </a:p>
        </p:txBody>
      </p:sp>
      <p:sp>
        <p:nvSpPr>
          <p:cNvPr id="9" name="Slide Number Placeholder 8">
            <a:extLst>
              <a:ext uri="{FF2B5EF4-FFF2-40B4-BE49-F238E27FC236}">
                <a16:creationId xmlns:a16="http://schemas.microsoft.com/office/drawing/2014/main" id="{E40F7A87-D225-4AF2-DAC5-0302EAAD8CCE}"/>
              </a:ext>
            </a:extLst>
          </p:cNvPr>
          <p:cNvSpPr>
            <a:spLocks noGrp="1"/>
          </p:cNvSpPr>
          <p:nvPr>
            <p:ph type="sldNum" sz="quarter" idx="12"/>
          </p:nvPr>
        </p:nvSpPr>
        <p:spPr/>
        <p:txBody>
          <a:bodyPr/>
          <a:lstStyle/>
          <a:p>
            <a:fld id="{330EA680-D336-4FF7-8B7A-9848BB0A1C32}" type="slidenum">
              <a:rPr lang="en-US" smtClean="0"/>
              <a:t>19</a:t>
            </a:fld>
            <a:endParaRPr lang="en-US" dirty="0"/>
          </a:p>
        </p:txBody>
      </p:sp>
      <p:sp>
        <p:nvSpPr>
          <p:cNvPr id="11" name="Date Placeholder 10">
            <a:extLst>
              <a:ext uri="{FF2B5EF4-FFF2-40B4-BE49-F238E27FC236}">
                <a16:creationId xmlns:a16="http://schemas.microsoft.com/office/drawing/2014/main" id="{DEDEAD8E-0871-C4A3-AC59-5AAD8CBFD282}"/>
              </a:ext>
            </a:extLst>
          </p:cNvPr>
          <p:cNvSpPr>
            <a:spLocks noGrp="1"/>
          </p:cNvSpPr>
          <p:nvPr>
            <p:ph type="dt" sz="half" idx="10"/>
          </p:nvPr>
        </p:nvSpPr>
        <p:spPr/>
        <p:txBody>
          <a:bodyPr/>
          <a:lstStyle/>
          <a:p>
            <a:r>
              <a:rPr lang="en-US" dirty="0"/>
              <a:t>GH: 8/12</a:t>
            </a:r>
          </a:p>
        </p:txBody>
      </p:sp>
    </p:spTree>
    <p:extLst>
      <p:ext uri="{BB962C8B-B14F-4D97-AF65-F5344CB8AC3E}">
        <p14:creationId xmlns:p14="http://schemas.microsoft.com/office/powerpoint/2010/main" val="2941955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4139A-7ADB-26D1-2EC5-11E95C0C1928}"/>
              </a:ext>
            </a:extLst>
          </p:cNvPr>
          <p:cNvSpPr>
            <a:spLocks noGrp="1"/>
          </p:cNvSpPr>
          <p:nvPr>
            <p:ph type="title"/>
          </p:nvPr>
        </p:nvSpPr>
        <p:spPr>
          <a:xfrm>
            <a:off x="104342" y="350143"/>
            <a:ext cx="2360562" cy="539277"/>
          </a:xfrm>
        </p:spPr>
        <p:txBody>
          <a:bodyPr anchor="t">
            <a:normAutofit/>
          </a:bodyPr>
          <a:lstStyle/>
          <a:p>
            <a:r>
              <a:rPr lang="en-US" dirty="0"/>
              <a:t>Introduction</a:t>
            </a:r>
          </a:p>
        </p:txBody>
      </p:sp>
      <p:sp>
        <p:nvSpPr>
          <p:cNvPr id="3" name="Content Placeholder 2">
            <a:extLst>
              <a:ext uri="{FF2B5EF4-FFF2-40B4-BE49-F238E27FC236}">
                <a16:creationId xmlns:a16="http://schemas.microsoft.com/office/drawing/2014/main" id="{0AB288DD-3B58-495E-07A0-5F1AFBA95E48}"/>
              </a:ext>
            </a:extLst>
          </p:cNvPr>
          <p:cNvSpPr>
            <a:spLocks noGrp="1"/>
          </p:cNvSpPr>
          <p:nvPr>
            <p:ph idx="1"/>
          </p:nvPr>
        </p:nvSpPr>
        <p:spPr>
          <a:xfrm>
            <a:off x="104342" y="1027906"/>
            <a:ext cx="6144077" cy="5059943"/>
          </a:xfrm>
        </p:spPr>
        <p:txBody>
          <a:bodyPr vert="horz" lIns="91440" tIns="45720" rIns="91440" bIns="45720" rtlCol="0" anchor="t">
            <a:noAutofit/>
          </a:bodyPr>
          <a:lstStyle/>
          <a:p>
            <a:pPr marL="0" indent="0">
              <a:buNone/>
            </a:pPr>
            <a:r>
              <a:rPr lang="en-US" sz="1600" dirty="0"/>
              <a:t>In this portfolio, I highlight the research which informed the design and the resulting product that is my Player Experience Design prototype and presentation. The prototype is of a game of the walking-sim genre, with the working title of </a:t>
            </a:r>
            <a:r>
              <a:rPr lang="en-US" sz="1600" i="1" dirty="0"/>
              <a:t>On the Origins of Conjurations </a:t>
            </a:r>
            <a:r>
              <a:rPr lang="en-US" sz="1600" dirty="0"/>
              <a:t>(</a:t>
            </a:r>
            <a:r>
              <a:rPr lang="en-US" sz="1600" i="1" dirty="0"/>
              <a:t>OOC</a:t>
            </a:r>
            <a:r>
              <a:rPr lang="en-US" sz="1600" dirty="0"/>
              <a:t>).</a:t>
            </a:r>
          </a:p>
          <a:p>
            <a:pPr marL="0" indent="0">
              <a:buNone/>
            </a:pPr>
            <a:r>
              <a:rPr lang="en-US" sz="1600" dirty="0"/>
              <a:t>My intended Player Experience (PX) focused on presenting a compelling and melancholic narrative; the challenge I gave myself was designing a game wherein the player learns about and forms an emotional connection with a character, without ever meeting said character. As an added challenge, and partially as a side effect of certain restrictions discussed later, I attempted to design this game with minimal visuals.</a:t>
            </a:r>
          </a:p>
          <a:p>
            <a:pPr marL="0" indent="0">
              <a:buNone/>
            </a:pPr>
            <a:r>
              <a:rPr lang="en-US" sz="1600" dirty="0"/>
              <a:t>I took inspiration from multiple games with similar PXs (Right) but focused my analysis on three: What Remains of Edith Finch (2017), Gone Home (2013), and Myst: Masterpiece Edition (1999). Specifics of my PX design process and product will be explored in a later section; first I will go through a detailed analysis of these three games and their PXs. The </a:t>
            </a:r>
            <a:r>
              <a:rPr lang="en-GB" sz="1600" dirty="0"/>
              <a:t>categorisation</a:t>
            </a:r>
            <a:r>
              <a:rPr lang="en-US" sz="1600" dirty="0"/>
              <a:t> of formal elements that will be discussed are informed by “Introduction to game analysis” (Fernández-Vara, 2019). The specific elements that will be discussed were chosen based on their importance to creating the PX of each game.</a:t>
            </a:r>
          </a:p>
        </p:txBody>
      </p:sp>
      <p:sp>
        <p:nvSpPr>
          <p:cNvPr id="7" name="Slide Number Placeholder 6">
            <a:extLst>
              <a:ext uri="{FF2B5EF4-FFF2-40B4-BE49-F238E27FC236}">
                <a16:creationId xmlns:a16="http://schemas.microsoft.com/office/drawing/2014/main" id="{7D7A9B9D-6E91-5CEE-CBE3-5CEB90E7DEEC}"/>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2</a:t>
            </a:fld>
            <a:endParaRPr lang="en-US" dirty="0"/>
          </a:p>
        </p:txBody>
      </p:sp>
      <p:graphicFrame>
        <p:nvGraphicFramePr>
          <p:cNvPr id="4" name="Table 3">
            <a:extLst>
              <a:ext uri="{FF2B5EF4-FFF2-40B4-BE49-F238E27FC236}">
                <a16:creationId xmlns:a16="http://schemas.microsoft.com/office/drawing/2014/main" id="{81208634-AC6C-78D7-A28C-BEE198837BE8}"/>
              </a:ext>
            </a:extLst>
          </p:cNvPr>
          <p:cNvGraphicFramePr>
            <a:graphicFrameLocks noGrp="1"/>
          </p:cNvGraphicFramePr>
          <p:nvPr>
            <p:extLst>
              <p:ext uri="{D42A27DB-BD31-4B8C-83A1-F6EECF244321}">
                <p14:modId xmlns:p14="http://schemas.microsoft.com/office/powerpoint/2010/main" val="3816612999"/>
              </p:ext>
            </p:extLst>
          </p:nvPr>
        </p:nvGraphicFramePr>
        <p:xfrm>
          <a:off x="6420264" y="771753"/>
          <a:ext cx="5667394" cy="5316096"/>
        </p:xfrm>
        <a:graphic>
          <a:graphicData uri="http://schemas.openxmlformats.org/drawingml/2006/table">
            <a:tbl>
              <a:tblPr firstRow="1" bandRow="1">
                <a:tableStyleId>{5C22544A-7EE6-4342-B048-85BDC9FD1C3A}</a:tableStyleId>
              </a:tblPr>
              <a:tblGrid>
                <a:gridCol w="1599164">
                  <a:extLst>
                    <a:ext uri="{9D8B030D-6E8A-4147-A177-3AD203B41FA5}">
                      <a16:colId xmlns:a16="http://schemas.microsoft.com/office/drawing/2014/main" val="2889538184"/>
                    </a:ext>
                  </a:extLst>
                </a:gridCol>
                <a:gridCol w="1390803">
                  <a:extLst>
                    <a:ext uri="{9D8B030D-6E8A-4147-A177-3AD203B41FA5}">
                      <a16:colId xmlns:a16="http://schemas.microsoft.com/office/drawing/2014/main" val="2068176561"/>
                    </a:ext>
                  </a:extLst>
                </a:gridCol>
                <a:gridCol w="1351736">
                  <a:extLst>
                    <a:ext uri="{9D8B030D-6E8A-4147-A177-3AD203B41FA5}">
                      <a16:colId xmlns:a16="http://schemas.microsoft.com/office/drawing/2014/main" val="3095439654"/>
                    </a:ext>
                  </a:extLst>
                </a:gridCol>
                <a:gridCol w="1325691">
                  <a:extLst>
                    <a:ext uri="{9D8B030D-6E8A-4147-A177-3AD203B41FA5}">
                      <a16:colId xmlns:a16="http://schemas.microsoft.com/office/drawing/2014/main" val="1514977657"/>
                    </a:ext>
                  </a:extLst>
                </a:gridCol>
              </a:tblGrid>
              <a:tr h="647025">
                <a:tc>
                  <a:txBody>
                    <a:bodyPr/>
                    <a:lstStyle/>
                    <a:p>
                      <a:r>
                        <a:rPr lang="en-GB" sz="1700" dirty="0"/>
                        <a:t>Name of Game</a:t>
                      </a:r>
                    </a:p>
                  </a:txBody>
                  <a:tcPr marL="87436" marR="87436" marT="43718" marB="43718"/>
                </a:tc>
                <a:tc>
                  <a:txBody>
                    <a:bodyPr/>
                    <a:lstStyle/>
                    <a:p>
                      <a:r>
                        <a:rPr lang="en-GB" sz="1700" dirty="0"/>
                        <a:t>Developer</a:t>
                      </a:r>
                    </a:p>
                  </a:txBody>
                  <a:tcPr marL="87436" marR="87436" marT="43718" marB="43718"/>
                </a:tc>
                <a:tc>
                  <a:txBody>
                    <a:bodyPr/>
                    <a:lstStyle/>
                    <a:p>
                      <a:r>
                        <a:rPr lang="en-GB" sz="1700" dirty="0"/>
                        <a:t>Year Published</a:t>
                      </a:r>
                    </a:p>
                  </a:txBody>
                  <a:tcPr marL="87436" marR="87436" marT="43718" marB="43718"/>
                </a:tc>
                <a:tc>
                  <a:txBody>
                    <a:bodyPr/>
                    <a:lstStyle/>
                    <a:p>
                      <a:r>
                        <a:rPr lang="en-GB" sz="1700"/>
                        <a:t>Further Analysed</a:t>
                      </a:r>
                      <a:endParaRPr lang="en-GB" sz="1700" dirty="0"/>
                    </a:p>
                  </a:txBody>
                  <a:tcPr marL="87436" marR="87436" marT="43718" marB="43718"/>
                </a:tc>
                <a:extLst>
                  <a:ext uri="{0D108BD9-81ED-4DB2-BD59-A6C34878D82A}">
                    <a16:rowId xmlns:a16="http://schemas.microsoft.com/office/drawing/2014/main" val="2739740673"/>
                  </a:ext>
                </a:extLst>
              </a:tr>
              <a:tr h="909332">
                <a:tc>
                  <a:txBody>
                    <a:bodyPr/>
                    <a:lstStyle/>
                    <a:p>
                      <a:r>
                        <a:rPr lang="en-GB" sz="1700" i="1" dirty="0"/>
                        <a:t>What Remains of Edith Finch</a:t>
                      </a:r>
                    </a:p>
                  </a:txBody>
                  <a:tcPr marL="87436" marR="87436" marT="43718" marB="43718"/>
                </a:tc>
                <a:tc>
                  <a:txBody>
                    <a:bodyPr/>
                    <a:lstStyle/>
                    <a:p>
                      <a:r>
                        <a:rPr lang="en-GB" sz="1700" dirty="0"/>
                        <a:t>Giant Sparrow</a:t>
                      </a:r>
                    </a:p>
                  </a:txBody>
                  <a:tcPr marL="87436" marR="87436" marT="43718" marB="43718"/>
                </a:tc>
                <a:tc>
                  <a:txBody>
                    <a:bodyPr/>
                    <a:lstStyle/>
                    <a:p>
                      <a:r>
                        <a:rPr lang="en-GB" sz="1700" dirty="0"/>
                        <a:t>2017</a:t>
                      </a:r>
                    </a:p>
                  </a:txBody>
                  <a:tcPr marL="87436" marR="87436" marT="43718" marB="43718"/>
                </a:tc>
                <a:tc>
                  <a:txBody>
                    <a:bodyPr/>
                    <a:lstStyle/>
                    <a:p>
                      <a:r>
                        <a:rPr lang="en-GB" sz="1700" dirty="0"/>
                        <a:t>Yes</a:t>
                      </a:r>
                    </a:p>
                  </a:txBody>
                  <a:tcPr marL="87436" marR="87436" marT="43718" marB="43718"/>
                </a:tc>
                <a:extLst>
                  <a:ext uri="{0D108BD9-81ED-4DB2-BD59-A6C34878D82A}">
                    <a16:rowId xmlns:a16="http://schemas.microsoft.com/office/drawing/2014/main" val="1272201605"/>
                  </a:ext>
                </a:extLst>
              </a:tr>
              <a:tr h="647025">
                <a:tc>
                  <a:txBody>
                    <a:bodyPr/>
                    <a:lstStyle/>
                    <a:p>
                      <a:r>
                        <a:rPr lang="en-GB" sz="1700" i="1" dirty="0"/>
                        <a:t>Gone Home</a:t>
                      </a:r>
                    </a:p>
                  </a:txBody>
                  <a:tcPr marL="87436" marR="87436" marT="43718" marB="43718"/>
                </a:tc>
                <a:tc>
                  <a:txBody>
                    <a:bodyPr/>
                    <a:lstStyle/>
                    <a:p>
                      <a:r>
                        <a:rPr lang="en-GB" sz="1700" dirty="0"/>
                        <a:t>Fullbright Studios</a:t>
                      </a:r>
                    </a:p>
                  </a:txBody>
                  <a:tcPr marL="87436" marR="87436" marT="43718" marB="43718"/>
                </a:tc>
                <a:tc>
                  <a:txBody>
                    <a:bodyPr/>
                    <a:lstStyle/>
                    <a:p>
                      <a:r>
                        <a:rPr lang="en-GB" sz="1700" dirty="0"/>
                        <a:t>2013</a:t>
                      </a:r>
                    </a:p>
                  </a:txBody>
                  <a:tcPr marL="87436" marR="87436" marT="43718" marB="43718"/>
                </a:tc>
                <a:tc>
                  <a:txBody>
                    <a:bodyPr/>
                    <a:lstStyle/>
                    <a:p>
                      <a:r>
                        <a:rPr lang="en-GB" sz="1700" dirty="0"/>
                        <a:t>Yes</a:t>
                      </a:r>
                    </a:p>
                  </a:txBody>
                  <a:tcPr marL="87436" marR="87436" marT="43718" marB="43718"/>
                </a:tc>
                <a:extLst>
                  <a:ext uri="{0D108BD9-81ED-4DB2-BD59-A6C34878D82A}">
                    <a16:rowId xmlns:a16="http://schemas.microsoft.com/office/drawing/2014/main" val="558579420"/>
                  </a:ext>
                </a:extLst>
              </a:tr>
              <a:tr h="909332">
                <a:tc>
                  <a:txBody>
                    <a:bodyPr/>
                    <a:lstStyle/>
                    <a:p>
                      <a:r>
                        <a:rPr lang="en-GB" sz="1700" i="1" dirty="0"/>
                        <a:t>Myst: Masterpiece Edition</a:t>
                      </a:r>
                    </a:p>
                  </a:txBody>
                  <a:tcPr marL="87436" marR="87436" marT="43718" marB="43718"/>
                </a:tc>
                <a:tc>
                  <a:txBody>
                    <a:bodyPr/>
                    <a:lstStyle/>
                    <a:p>
                      <a:r>
                        <a:rPr lang="en-GB" sz="1700" dirty="0"/>
                        <a:t>Cyan Games</a:t>
                      </a:r>
                    </a:p>
                  </a:txBody>
                  <a:tcPr marL="87436" marR="87436" marT="43718" marB="43718"/>
                </a:tc>
                <a:tc>
                  <a:txBody>
                    <a:bodyPr/>
                    <a:lstStyle/>
                    <a:p>
                      <a:r>
                        <a:rPr lang="en-GB" sz="1700" dirty="0"/>
                        <a:t>1999</a:t>
                      </a:r>
                    </a:p>
                  </a:txBody>
                  <a:tcPr marL="87436" marR="87436" marT="43718" marB="43718"/>
                </a:tc>
                <a:tc>
                  <a:txBody>
                    <a:bodyPr/>
                    <a:lstStyle/>
                    <a:p>
                      <a:r>
                        <a:rPr lang="en-GB" sz="1700" dirty="0"/>
                        <a:t>Yes</a:t>
                      </a:r>
                    </a:p>
                  </a:txBody>
                  <a:tcPr marL="87436" marR="87436" marT="43718" marB="43718"/>
                </a:tc>
                <a:extLst>
                  <a:ext uri="{0D108BD9-81ED-4DB2-BD59-A6C34878D82A}">
                    <a16:rowId xmlns:a16="http://schemas.microsoft.com/office/drawing/2014/main" val="3126381633"/>
                  </a:ext>
                </a:extLst>
              </a:tr>
              <a:tr h="647025">
                <a:tc>
                  <a:txBody>
                    <a:bodyPr/>
                    <a:lstStyle/>
                    <a:p>
                      <a:r>
                        <a:rPr lang="en-GB" sz="1700" i="1" dirty="0"/>
                        <a:t>To the Moon</a:t>
                      </a:r>
                    </a:p>
                  </a:txBody>
                  <a:tcPr marL="87436" marR="87436" marT="43718" marB="43718"/>
                </a:tc>
                <a:tc>
                  <a:txBody>
                    <a:bodyPr/>
                    <a:lstStyle/>
                    <a:p>
                      <a:r>
                        <a:rPr lang="en-GB" sz="1700" dirty="0"/>
                        <a:t>Freebird Games</a:t>
                      </a:r>
                    </a:p>
                  </a:txBody>
                  <a:tcPr marL="87436" marR="87436" marT="43718" marB="43718"/>
                </a:tc>
                <a:tc>
                  <a:txBody>
                    <a:bodyPr/>
                    <a:lstStyle/>
                    <a:p>
                      <a:r>
                        <a:rPr lang="en-GB" sz="1700" dirty="0"/>
                        <a:t>2011</a:t>
                      </a:r>
                    </a:p>
                  </a:txBody>
                  <a:tcPr marL="87436" marR="87436" marT="43718" marB="43718"/>
                </a:tc>
                <a:tc>
                  <a:txBody>
                    <a:bodyPr/>
                    <a:lstStyle/>
                    <a:p>
                      <a:r>
                        <a:rPr lang="en-GB" sz="1700" dirty="0"/>
                        <a:t>No</a:t>
                      </a:r>
                    </a:p>
                  </a:txBody>
                  <a:tcPr marL="87436" marR="87436" marT="43718" marB="43718"/>
                </a:tc>
                <a:extLst>
                  <a:ext uri="{0D108BD9-81ED-4DB2-BD59-A6C34878D82A}">
                    <a16:rowId xmlns:a16="http://schemas.microsoft.com/office/drawing/2014/main" val="410421428"/>
                  </a:ext>
                </a:extLst>
              </a:tr>
              <a:tr h="647025">
                <a:tc>
                  <a:txBody>
                    <a:bodyPr/>
                    <a:lstStyle/>
                    <a:p>
                      <a:r>
                        <a:rPr lang="en-GB" sz="1700" i="1" dirty="0"/>
                        <a:t>The Stanley Parable</a:t>
                      </a:r>
                    </a:p>
                  </a:txBody>
                  <a:tcPr marL="87436" marR="87436" marT="43718" marB="43718"/>
                </a:tc>
                <a:tc>
                  <a:txBody>
                    <a:bodyPr/>
                    <a:lstStyle/>
                    <a:p>
                      <a:pPr algn="l" fontAlgn="t"/>
                      <a:r>
                        <a:rPr lang="en-GB" sz="1700" dirty="0">
                          <a:effectLst/>
                        </a:rPr>
                        <a:t>Galactic Cafe</a:t>
                      </a:r>
                    </a:p>
                  </a:txBody>
                  <a:tcPr marL="87436" marR="87436" marT="43718" marB="43718"/>
                </a:tc>
                <a:tc>
                  <a:txBody>
                    <a:bodyPr/>
                    <a:lstStyle/>
                    <a:p>
                      <a:r>
                        <a:rPr lang="en-GB" sz="1700" dirty="0"/>
                        <a:t>2011</a:t>
                      </a:r>
                    </a:p>
                  </a:txBody>
                  <a:tcPr marL="87436" marR="87436" marT="43718" marB="43718"/>
                </a:tc>
                <a:tc>
                  <a:txBody>
                    <a:bodyPr/>
                    <a:lstStyle/>
                    <a:p>
                      <a:r>
                        <a:rPr lang="en-GB" sz="1700" dirty="0"/>
                        <a:t>No</a:t>
                      </a:r>
                    </a:p>
                  </a:txBody>
                  <a:tcPr marL="87436" marR="87436" marT="43718" marB="43718"/>
                </a:tc>
                <a:extLst>
                  <a:ext uri="{0D108BD9-81ED-4DB2-BD59-A6C34878D82A}">
                    <a16:rowId xmlns:a16="http://schemas.microsoft.com/office/drawing/2014/main" val="1164720185"/>
                  </a:ext>
                </a:extLst>
              </a:tr>
              <a:tr h="909332">
                <a:tc>
                  <a:txBody>
                    <a:bodyPr/>
                    <a:lstStyle/>
                    <a:p>
                      <a:r>
                        <a:rPr lang="en-GB" sz="1700" i="1" dirty="0"/>
                        <a:t>Dear Esther</a:t>
                      </a:r>
                    </a:p>
                  </a:txBody>
                  <a:tcPr marL="87436" marR="87436" marT="43718" marB="43718"/>
                </a:tc>
                <a:tc>
                  <a:txBody>
                    <a:bodyPr/>
                    <a:lstStyle/>
                    <a:p>
                      <a:r>
                        <a:rPr lang="en-GB" sz="1700" dirty="0"/>
                        <a:t>The Chinese Room</a:t>
                      </a:r>
                    </a:p>
                  </a:txBody>
                  <a:tcPr marL="87436" marR="87436" marT="43718" marB="43718"/>
                </a:tc>
                <a:tc>
                  <a:txBody>
                    <a:bodyPr/>
                    <a:lstStyle/>
                    <a:p>
                      <a:r>
                        <a:rPr lang="en-GB" sz="1700" dirty="0"/>
                        <a:t>2012</a:t>
                      </a:r>
                    </a:p>
                  </a:txBody>
                  <a:tcPr marL="87436" marR="87436" marT="43718" marB="43718"/>
                </a:tc>
                <a:tc>
                  <a:txBody>
                    <a:bodyPr/>
                    <a:lstStyle/>
                    <a:p>
                      <a:r>
                        <a:rPr lang="en-GB" sz="1700" dirty="0"/>
                        <a:t>No</a:t>
                      </a:r>
                    </a:p>
                  </a:txBody>
                  <a:tcPr marL="87436" marR="87436" marT="43718" marB="43718"/>
                </a:tc>
                <a:extLst>
                  <a:ext uri="{0D108BD9-81ED-4DB2-BD59-A6C34878D82A}">
                    <a16:rowId xmlns:a16="http://schemas.microsoft.com/office/drawing/2014/main" val="2798337994"/>
                  </a:ext>
                </a:extLst>
              </a:tr>
            </a:tbl>
          </a:graphicData>
        </a:graphic>
      </p:graphicFrame>
    </p:spTree>
    <p:extLst>
      <p:ext uri="{BB962C8B-B14F-4D97-AF65-F5344CB8AC3E}">
        <p14:creationId xmlns:p14="http://schemas.microsoft.com/office/powerpoint/2010/main" val="1098481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3621275-31B6-9C43-1F17-826BBB2F6EB8}"/>
              </a:ext>
              <a:ext uri="{C183D7F6-B498-43B3-948B-1728B52AA6E4}">
                <adec:decorative xmlns:adec="http://schemas.microsoft.com/office/drawing/2017/decorative" val="1"/>
              </a:ext>
            </a:extLst>
          </p:cNvPr>
          <p:cNvSpPr/>
          <p:nvPr/>
        </p:nvSpPr>
        <p:spPr>
          <a:xfrm>
            <a:off x="7081520" y="0"/>
            <a:ext cx="5110480" cy="6858000"/>
          </a:xfrm>
          <a:prstGeom prst="rect">
            <a:avLst/>
          </a:prstGeom>
          <a:solidFill>
            <a:schemeClr val="tx1">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0AD06FE-53E6-935A-82F4-B5CC4DBA4D9E}"/>
              </a:ext>
            </a:extLst>
          </p:cNvPr>
          <p:cNvSpPr>
            <a:spLocks noGrp="1"/>
          </p:cNvSpPr>
          <p:nvPr>
            <p:ph type="title"/>
          </p:nvPr>
        </p:nvSpPr>
        <p:spPr>
          <a:xfrm>
            <a:off x="176275" y="259591"/>
            <a:ext cx="5855210" cy="1306443"/>
          </a:xfrm>
        </p:spPr>
        <p:txBody>
          <a:bodyPr vert="horz" lIns="91440" tIns="45720" rIns="91440" bIns="45720" rtlCol="0" anchor="ctr">
            <a:normAutofit/>
          </a:bodyPr>
          <a:lstStyle/>
          <a:p>
            <a:r>
              <a:rPr lang="en-US" sz="3200" i="1" dirty="0"/>
              <a:t>GH</a:t>
            </a:r>
            <a:r>
              <a:rPr lang="en-US" sz="3200" dirty="0"/>
              <a:t>: Analysis – Representation, Identity, and Mediation</a:t>
            </a:r>
          </a:p>
        </p:txBody>
      </p:sp>
      <p:sp>
        <p:nvSpPr>
          <p:cNvPr id="4" name="TextBox 3">
            <a:extLst>
              <a:ext uri="{FF2B5EF4-FFF2-40B4-BE49-F238E27FC236}">
                <a16:creationId xmlns:a16="http://schemas.microsoft.com/office/drawing/2014/main" id="{6AB6BB73-3C3E-3998-A6C7-AF863D52C8E5}"/>
              </a:ext>
            </a:extLst>
          </p:cNvPr>
          <p:cNvSpPr txBox="1"/>
          <p:nvPr/>
        </p:nvSpPr>
        <p:spPr>
          <a:xfrm>
            <a:off x="176275" y="1825625"/>
            <a:ext cx="6806694" cy="3041015"/>
          </a:xfrm>
          <a:prstGeom prst="rect">
            <a:avLst/>
          </a:prstGeom>
        </p:spPr>
        <p:txBody>
          <a:bodyPr vert="horz" lIns="91440" tIns="45720" rIns="91440" bIns="45720" rtlCol="0" anchor="t">
            <a:normAutofit lnSpcReduction="10000"/>
          </a:bodyPr>
          <a:lstStyle/>
          <a:p>
            <a:pPr defTabSz="914400">
              <a:lnSpc>
                <a:spcPct val="90000"/>
              </a:lnSpc>
              <a:spcAft>
                <a:spcPts val="800"/>
              </a:spcAft>
            </a:pPr>
            <a:r>
              <a:rPr lang="en-US" sz="1700" dirty="0">
                <a:effectLst/>
              </a:rPr>
              <a:t>Much of the game is designed to create a strong emotional connection between the player and the PC and her family. Upon first loading in the game, the player is </a:t>
            </a:r>
            <a:r>
              <a:rPr lang="en-US" sz="1700" dirty="0"/>
              <a:t>given the bare minimum context. </a:t>
            </a:r>
            <a:r>
              <a:rPr lang="en-US" sz="1700" dirty="0">
                <a:effectLst/>
              </a:rPr>
              <a:t>From the starting area (front porch) the player can discover the PC’s name and age, the existence of Sam, and the general setting (suburban Oregon home, late at night).</a:t>
            </a:r>
          </a:p>
          <a:p>
            <a:pPr defTabSz="914400">
              <a:lnSpc>
                <a:spcPct val="90000"/>
              </a:lnSpc>
              <a:spcAft>
                <a:spcPts val="800"/>
              </a:spcAft>
            </a:pPr>
            <a:r>
              <a:rPr lang="en-US" sz="1800" dirty="0">
                <a:effectLst/>
              </a:rPr>
              <a:t>In a design choice also seen in </a:t>
            </a:r>
            <a:r>
              <a:rPr lang="en-US" sz="1800" i="1" dirty="0">
                <a:effectLst/>
              </a:rPr>
              <a:t>WRoEF,</a:t>
            </a:r>
            <a:r>
              <a:rPr lang="en-US" sz="1800" dirty="0">
                <a:effectLst/>
              </a:rPr>
              <a:t> UI is </a:t>
            </a:r>
            <a:r>
              <a:rPr lang="en-150" dirty="0"/>
              <a:t>minimalistic</a:t>
            </a:r>
            <a:r>
              <a:rPr lang="en-US" sz="1800" dirty="0">
                <a:effectLst/>
              </a:rPr>
              <a:t>. </a:t>
            </a:r>
            <a:r>
              <a:rPr lang="en-150" sz="1800" dirty="0">
                <a:effectLst/>
              </a:rPr>
              <a:t>However,</a:t>
            </a:r>
            <a:r>
              <a:rPr lang="en-150" dirty="0"/>
              <a:t> </a:t>
            </a:r>
            <a:r>
              <a:rPr lang="en-150" i="1" dirty="0"/>
              <a:t>GH</a:t>
            </a:r>
            <a:r>
              <a:rPr lang="en-150" dirty="0"/>
              <a:t>’s menus</a:t>
            </a:r>
            <a:r>
              <a:rPr lang="en-US" sz="1800" dirty="0">
                <a:effectLst/>
              </a:rPr>
              <a:t> have a less diegetic design than those of </a:t>
            </a:r>
            <a:r>
              <a:rPr lang="en-US" sz="1800" i="1" dirty="0">
                <a:effectLst/>
              </a:rPr>
              <a:t>WRoEF</a:t>
            </a:r>
            <a:r>
              <a:rPr lang="en-US" sz="1800" dirty="0">
                <a:effectLst/>
              </a:rPr>
              <a:t>, with map and inventory panels in a more traditional game UI. While there are some small HUD elements, such as text interaction prompts when the player is looking at an interactable object (Bottom), they are small and unobtrusive, and do not majorly </a:t>
            </a:r>
            <a:r>
              <a:rPr lang="en-US" dirty="0"/>
              <a:t>detract</a:t>
            </a:r>
            <a:r>
              <a:rPr lang="en-US" sz="1800" dirty="0">
                <a:effectLst/>
              </a:rPr>
              <a:t> from the overall experience.</a:t>
            </a:r>
            <a:r>
              <a:rPr lang="en-US" dirty="0"/>
              <a:t> </a:t>
            </a:r>
            <a:endParaRPr lang="en-US" sz="1800" dirty="0">
              <a:cs typeface="Calibri"/>
            </a:endParaRPr>
          </a:p>
        </p:txBody>
      </p:sp>
      <p:pic>
        <p:nvPicPr>
          <p:cNvPr id="6" name="Picture 5" descr="A framed picture of a family&#10;&#10;Description automatically generated">
            <a:extLst>
              <a:ext uri="{FF2B5EF4-FFF2-40B4-BE49-F238E27FC236}">
                <a16:creationId xmlns:a16="http://schemas.microsoft.com/office/drawing/2014/main" id="{05B7C13D-D76D-61C7-4D58-66346FA02B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848"/>
          <a:stretch/>
        </p:blipFill>
        <p:spPr>
          <a:xfrm>
            <a:off x="7243227" y="55069"/>
            <a:ext cx="4847173" cy="3318863"/>
          </a:xfrm>
          <a:prstGeom prst="rect">
            <a:avLst/>
          </a:prstGeom>
        </p:spPr>
      </p:pic>
      <p:pic>
        <p:nvPicPr>
          <p:cNvPr id="5" name="Picture 4" descr="A door in a hallway&#10;&#10;Description automatically generated">
            <a:extLst>
              <a:ext uri="{FF2B5EF4-FFF2-40B4-BE49-F238E27FC236}">
                <a16:creationId xmlns:a16="http://schemas.microsoft.com/office/drawing/2014/main" id="{8600D513-5839-EB44-1003-A8A9F42C73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53" r="10695"/>
          <a:stretch/>
        </p:blipFill>
        <p:spPr>
          <a:xfrm>
            <a:off x="7243227" y="3484068"/>
            <a:ext cx="4847173" cy="3318863"/>
          </a:xfrm>
          <a:prstGeom prst="rect">
            <a:avLst/>
          </a:prstGeom>
        </p:spPr>
      </p:pic>
      <p:sp>
        <p:nvSpPr>
          <p:cNvPr id="9" name="Slide Number Placeholder 8">
            <a:extLst>
              <a:ext uri="{FF2B5EF4-FFF2-40B4-BE49-F238E27FC236}">
                <a16:creationId xmlns:a16="http://schemas.microsoft.com/office/drawing/2014/main" id="{8A2D0E7B-725F-0BE3-0ADE-26C06BAD059E}"/>
              </a:ext>
            </a:extLst>
          </p:cNvPr>
          <p:cNvSpPr>
            <a:spLocks noGrp="1"/>
          </p:cNvSpPr>
          <p:nvPr>
            <p:ph type="sldNum" sz="quarter" idx="12"/>
          </p:nvPr>
        </p:nvSpPr>
        <p:spPr/>
        <p:txBody>
          <a:bodyPr/>
          <a:lstStyle/>
          <a:p>
            <a:fld id="{330EA680-D336-4FF7-8B7A-9848BB0A1C32}" type="slidenum">
              <a:rPr lang="en-US" smtClean="0"/>
              <a:t>20</a:t>
            </a:fld>
            <a:endParaRPr lang="en-US" dirty="0"/>
          </a:p>
        </p:txBody>
      </p:sp>
      <p:sp>
        <p:nvSpPr>
          <p:cNvPr id="10" name="Date Placeholder 9">
            <a:extLst>
              <a:ext uri="{FF2B5EF4-FFF2-40B4-BE49-F238E27FC236}">
                <a16:creationId xmlns:a16="http://schemas.microsoft.com/office/drawing/2014/main" id="{D87E8CF4-1BA5-C58A-7CFD-B8233FC0E73E}"/>
              </a:ext>
            </a:extLst>
          </p:cNvPr>
          <p:cNvSpPr>
            <a:spLocks noGrp="1"/>
          </p:cNvSpPr>
          <p:nvPr>
            <p:ph type="dt" sz="half" idx="10"/>
          </p:nvPr>
        </p:nvSpPr>
        <p:spPr/>
        <p:txBody>
          <a:bodyPr/>
          <a:lstStyle/>
          <a:p>
            <a:r>
              <a:rPr lang="en-US" dirty="0"/>
              <a:t>GH: 9/12</a:t>
            </a:r>
          </a:p>
        </p:txBody>
      </p:sp>
    </p:spTree>
    <p:extLst>
      <p:ext uri="{BB962C8B-B14F-4D97-AF65-F5344CB8AC3E}">
        <p14:creationId xmlns:p14="http://schemas.microsoft.com/office/powerpoint/2010/main" val="203016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42B430-1A74-A12F-E43E-0DC2D307EA56}"/>
              </a:ext>
            </a:extLst>
          </p:cNvPr>
          <p:cNvSpPr>
            <a:spLocks noGrp="1"/>
          </p:cNvSpPr>
          <p:nvPr>
            <p:ph type="title"/>
          </p:nvPr>
        </p:nvSpPr>
        <p:spPr>
          <a:xfrm>
            <a:off x="1" y="977004"/>
            <a:ext cx="4286773" cy="1845578"/>
          </a:xfrm>
        </p:spPr>
        <p:txBody>
          <a:bodyPr vert="horz" lIns="91440" tIns="45720" rIns="91440" bIns="45720" rtlCol="0" anchor="ctr">
            <a:normAutofit/>
          </a:bodyPr>
          <a:lstStyle/>
          <a:p>
            <a:r>
              <a:rPr lang="en-US" sz="3200" i="1" dirty="0"/>
              <a:t>GH</a:t>
            </a:r>
            <a:r>
              <a:rPr lang="en-US" sz="3200" dirty="0"/>
              <a:t>: Analysis – Representation, Identity, and Mediation</a:t>
            </a:r>
          </a:p>
        </p:txBody>
      </p:sp>
      <p:sp>
        <p:nvSpPr>
          <p:cNvPr id="4" name="TextBox 3">
            <a:extLst>
              <a:ext uri="{FF2B5EF4-FFF2-40B4-BE49-F238E27FC236}">
                <a16:creationId xmlns:a16="http://schemas.microsoft.com/office/drawing/2014/main" id="{4A5A0398-D173-4719-DC64-BE265F369F2F}"/>
              </a:ext>
            </a:extLst>
          </p:cNvPr>
          <p:cNvSpPr txBox="1"/>
          <p:nvPr/>
        </p:nvSpPr>
        <p:spPr>
          <a:xfrm>
            <a:off x="4181383" y="151873"/>
            <a:ext cx="7919177" cy="3495840"/>
          </a:xfrm>
          <a:prstGeom prst="rect">
            <a:avLst/>
          </a:prstGeom>
        </p:spPr>
        <p:txBody>
          <a:bodyPr vert="horz" lIns="91440" tIns="45720" rIns="91440" bIns="45720" rtlCol="0" anchor="ctr">
            <a:noAutofit/>
          </a:bodyPr>
          <a:lstStyle/>
          <a:p>
            <a:pPr defTabSz="914400">
              <a:lnSpc>
                <a:spcPct val="90000"/>
              </a:lnSpc>
              <a:spcAft>
                <a:spcPts val="600"/>
              </a:spcAft>
            </a:pPr>
            <a:r>
              <a:rPr lang="en-US" sz="1400" dirty="0">
                <a:effectLst/>
                <a:latin typeface="Georgia" panose="02040502050405020303" pitchFamily="18" charset="0"/>
              </a:rPr>
              <a:t>Katie is an example of a </a:t>
            </a:r>
            <a:r>
              <a:rPr lang="en-US" sz="1400" u="sng" dirty="0">
                <a:effectLst/>
                <a:latin typeface="Georgia" panose="02040502050405020303" pitchFamily="18" charset="0"/>
              </a:rPr>
              <a:t>fixed character</a:t>
            </a:r>
            <a:r>
              <a:rPr lang="en-US" sz="1400" dirty="0">
                <a:effectLst/>
                <a:latin typeface="Georgia" panose="02040502050405020303" pitchFamily="18" charset="0"/>
              </a:rPr>
              <a:t> (Heussner et al., 2015, pg. 78-79). While she has a less well-defined personality, set of motivations, and place in the world when compared to Edith of </a:t>
            </a:r>
            <a:r>
              <a:rPr lang="en-US" sz="1400" i="1" dirty="0">
                <a:effectLst/>
                <a:latin typeface="Georgia" panose="02040502050405020303" pitchFamily="18" charset="0"/>
              </a:rPr>
              <a:t>WRoEF, </a:t>
            </a:r>
            <a:r>
              <a:rPr lang="en-US" sz="1400" dirty="0">
                <a:effectLst/>
                <a:latin typeface="Georgia" panose="02040502050405020303" pitchFamily="18" charset="0"/>
              </a:rPr>
              <a:t>Katie still has a preset backstory and connections to the characters and world. These are delivered to the player through multiple avenues, including journal entries, interactable objects hidden throughout the house, and other narrative elements. </a:t>
            </a:r>
          </a:p>
          <a:p>
            <a:pPr>
              <a:lnSpc>
                <a:spcPct val="107000"/>
              </a:lnSpc>
              <a:spcAft>
                <a:spcPts val="800"/>
              </a:spcAft>
            </a:pPr>
            <a:r>
              <a:rPr lang="en-GB" sz="1400" kern="100" dirty="0">
                <a:effectLst/>
                <a:latin typeface="Georgia" panose="02040502050405020303" pitchFamily="18" charset="0"/>
                <a:ea typeface="Calibri" panose="020F0502020204030204" pitchFamily="34" charset="0"/>
                <a:cs typeface="Times New Roman" panose="02020603050405020304" pitchFamily="18" charset="0"/>
              </a:rPr>
              <a:t>Narrative or dramatic irony is the phenomenon where the knowledge that the player or viewer has differs from the knowledge of the character </a:t>
            </a:r>
            <a:r>
              <a:rPr lang="en-GB" sz="1400" kern="100" dirty="0">
                <a:effectLst/>
                <a:latin typeface="Georgia" panose="02040502050405020303" pitchFamily="18" charset="0"/>
                <a:ea typeface="Calibri" panose="020F0502020204030204" pitchFamily="34" charset="0"/>
                <a:cs typeface="Calibri" panose="020F0502020204030204" pitchFamily="34" charset="0"/>
              </a:rPr>
              <a:t>(The Editors of Encyclopaedia Britannica, 2019). This is a common tactic in numerous forms of fiction, especially prevalent in live theatre. However, in interactive fiction, it can create a dissonance between the player and PC. In </a:t>
            </a:r>
            <a:r>
              <a:rPr lang="en-GB" sz="1400" i="1" kern="100" dirty="0">
                <a:effectLst/>
                <a:latin typeface="Georgia" panose="02040502050405020303" pitchFamily="18" charset="0"/>
                <a:ea typeface="Calibri" panose="020F0502020204030204" pitchFamily="34" charset="0"/>
                <a:cs typeface="Calibri" panose="020F0502020204030204" pitchFamily="34" charset="0"/>
              </a:rPr>
              <a:t>GH</a:t>
            </a:r>
            <a:r>
              <a:rPr lang="en-GB" sz="1400" kern="100" dirty="0">
                <a:effectLst/>
                <a:latin typeface="Georgia" panose="02040502050405020303" pitchFamily="18" charset="0"/>
                <a:ea typeface="Calibri" panose="020F0502020204030204" pitchFamily="34" charset="0"/>
                <a:cs typeface="Calibri" panose="020F0502020204030204" pitchFamily="34" charset="0"/>
              </a:rPr>
              <a:t>, the player and PC can be assumed to have a remarkably similar level of knowledge; while Katie does know her family better than the player does, she has been away from home for an extended period.</a:t>
            </a:r>
            <a:endParaRPr lang="en-GB" sz="1400" kern="100" dirty="0">
              <a:effectLst/>
              <a:latin typeface="Georgia" panose="020405020504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effectLst/>
                <a:latin typeface="Georgia" panose="02040502050405020303" pitchFamily="18" charset="0"/>
                <a:ea typeface="Calibri" panose="020F0502020204030204" pitchFamily="34" charset="0"/>
                <a:cs typeface="Calibri" panose="020F0502020204030204" pitchFamily="34" charset="0"/>
              </a:rPr>
              <a:t>Additionally, Katie has never been to this house before, so both her and the player discover the layout of the map in tandem. The events that led up to Sam leaving home are as much a mystery to Katie as they are to the player, meaning that there is little to no difference between the knowledge available to the PC and the player. This reduces the narrative dissonance, allowing the player to place themselves more easily in the shoes of Katie Greenbriar.</a:t>
            </a:r>
            <a:endParaRPr lang="en-GB" sz="1400" kern="100" dirty="0">
              <a:effectLst/>
              <a:latin typeface="Georgia" panose="02040502050405020303" pitchFamily="18" charset="0"/>
              <a:ea typeface="Calibri" panose="020F0502020204030204" pitchFamily="34" charset="0"/>
              <a:cs typeface="Times New Roman" panose="02020603050405020304" pitchFamily="18" charset="0"/>
            </a:endParaRPr>
          </a:p>
        </p:txBody>
      </p:sp>
      <p:pic>
        <p:nvPicPr>
          <p:cNvPr id="6" name="Picture 5" descr="A computer screen shot of a person's passport&#10;&#10;Description automatically generated">
            <a:extLst>
              <a:ext uri="{FF2B5EF4-FFF2-40B4-BE49-F238E27FC236}">
                <a16:creationId xmlns:a16="http://schemas.microsoft.com/office/drawing/2014/main" id="{A12E2342-F962-D18D-82DD-5396644853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8" y="3799586"/>
            <a:ext cx="5167185" cy="2906541"/>
          </a:xfrm>
          <a:prstGeom prst="rect">
            <a:avLst/>
          </a:prstGeom>
        </p:spPr>
      </p:pic>
      <p:pic>
        <p:nvPicPr>
          <p:cNvPr id="8" name="Picture 7" descr="A postcard with stamps on it&#10;&#10;Description automatically generated">
            <a:extLst>
              <a:ext uri="{FF2B5EF4-FFF2-40B4-BE49-F238E27FC236}">
                <a16:creationId xmlns:a16="http://schemas.microsoft.com/office/drawing/2014/main" id="{7D671584-BA35-ACEA-7187-B622613FB3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8394" y="3799586"/>
            <a:ext cx="5167185" cy="2906541"/>
          </a:xfrm>
          <a:prstGeom prst="rect">
            <a:avLst/>
          </a:prstGeom>
        </p:spPr>
      </p:pic>
      <p:sp>
        <p:nvSpPr>
          <p:cNvPr id="7" name="Slide Number Placeholder 6">
            <a:extLst>
              <a:ext uri="{FF2B5EF4-FFF2-40B4-BE49-F238E27FC236}">
                <a16:creationId xmlns:a16="http://schemas.microsoft.com/office/drawing/2014/main" id="{D4AB9EF9-1F52-B3AA-DDB7-41F6D6C7F151}"/>
              </a:ext>
            </a:extLst>
          </p:cNvPr>
          <p:cNvSpPr>
            <a:spLocks noGrp="1"/>
          </p:cNvSpPr>
          <p:nvPr>
            <p:ph type="sldNum" sz="quarter" idx="12"/>
          </p:nvPr>
        </p:nvSpPr>
        <p:spPr/>
        <p:txBody>
          <a:bodyPr/>
          <a:lstStyle/>
          <a:p>
            <a:fld id="{330EA680-D336-4FF7-8B7A-9848BB0A1C32}" type="slidenum">
              <a:rPr lang="en-US" smtClean="0"/>
              <a:t>21</a:t>
            </a:fld>
            <a:endParaRPr lang="en-US" dirty="0"/>
          </a:p>
        </p:txBody>
      </p:sp>
      <p:sp>
        <p:nvSpPr>
          <p:cNvPr id="9" name="Date Placeholder 8">
            <a:extLst>
              <a:ext uri="{FF2B5EF4-FFF2-40B4-BE49-F238E27FC236}">
                <a16:creationId xmlns:a16="http://schemas.microsoft.com/office/drawing/2014/main" id="{2875AC5A-9DAD-0815-D358-ED35B6AEB7BF}"/>
              </a:ext>
            </a:extLst>
          </p:cNvPr>
          <p:cNvSpPr>
            <a:spLocks noGrp="1"/>
          </p:cNvSpPr>
          <p:nvPr>
            <p:ph type="dt" sz="half" idx="10"/>
          </p:nvPr>
        </p:nvSpPr>
        <p:spPr/>
        <p:txBody>
          <a:bodyPr/>
          <a:lstStyle/>
          <a:p>
            <a:r>
              <a:rPr lang="en-US" dirty="0"/>
              <a:t>GH: 10/12</a:t>
            </a:r>
          </a:p>
        </p:txBody>
      </p:sp>
    </p:spTree>
    <p:extLst>
      <p:ext uri="{BB962C8B-B14F-4D97-AF65-F5344CB8AC3E}">
        <p14:creationId xmlns:p14="http://schemas.microsoft.com/office/powerpoint/2010/main" val="3777391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304C90-24A0-6F3D-1640-6B96B03FF92B}"/>
              </a:ext>
            </a:extLst>
          </p:cNvPr>
          <p:cNvSpPr>
            <a:spLocks noGrp="1"/>
          </p:cNvSpPr>
          <p:nvPr>
            <p:ph type="title"/>
          </p:nvPr>
        </p:nvSpPr>
        <p:spPr>
          <a:xfrm>
            <a:off x="-2" y="37608"/>
            <a:ext cx="10515600" cy="1306443"/>
          </a:xfrm>
        </p:spPr>
        <p:txBody>
          <a:bodyPr vert="horz" lIns="91440" tIns="45720" rIns="91440" bIns="45720" rtlCol="0" anchor="ctr">
            <a:normAutofit/>
          </a:bodyPr>
          <a:lstStyle/>
          <a:p>
            <a:r>
              <a:rPr lang="en-US" sz="3200" i="1" dirty="0"/>
              <a:t>GH</a:t>
            </a:r>
            <a:r>
              <a:rPr lang="en-US" sz="3200" dirty="0"/>
              <a:t>: Analysis – Representation, Identity, and Mediation	</a:t>
            </a:r>
          </a:p>
        </p:txBody>
      </p:sp>
      <p:sp>
        <p:nvSpPr>
          <p:cNvPr id="4" name="TextBox 3">
            <a:extLst>
              <a:ext uri="{FF2B5EF4-FFF2-40B4-BE49-F238E27FC236}">
                <a16:creationId xmlns:a16="http://schemas.microsoft.com/office/drawing/2014/main" id="{E4FB3EC2-73B7-67CB-6E74-0681CCA7B866}"/>
              </a:ext>
            </a:extLst>
          </p:cNvPr>
          <p:cNvSpPr txBox="1"/>
          <p:nvPr/>
        </p:nvSpPr>
        <p:spPr>
          <a:xfrm>
            <a:off x="345440" y="1671568"/>
            <a:ext cx="6807200" cy="4457521"/>
          </a:xfrm>
          <a:prstGeom prst="rect">
            <a:avLst/>
          </a:prstGeom>
        </p:spPr>
        <p:txBody>
          <a:bodyPr vert="horz" lIns="91440" tIns="45720" rIns="91440" bIns="45720" rtlCol="0">
            <a:noAutofit/>
          </a:bodyPr>
          <a:lstStyle/>
          <a:p>
            <a:pPr defTabSz="914400">
              <a:lnSpc>
                <a:spcPct val="90000"/>
              </a:lnSpc>
              <a:spcAft>
                <a:spcPts val="600"/>
              </a:spcAft>
            </a:pPr>
            <a:r>
              <a:rPr lang="en-US" dirty="0">
                <a:effectLst/>
                <a:latin typeface="Georgia" panose="02040502050405020303" pitchFamily="18" charset="0"/>
              </a:rPr>
              <a:t>The issue of personal identity is core to the narrative experience. Much of the dramatic tension comes from following the story of Sam and Lonnie, and their burgeoning romance. In a key narrative moment, a spoken journal entry from Sam details a confrontation between her and her parents, where they assure her that it is a phase she will grow out of. She remarks it will be a “very long phase.” In another note, this time from her father Terrance, the player learns that the Greenbriar parents forbid Sam and Lonnie to be in Sam’s room with the door closed and are actively trying to dissuade Sam from perusing Lonnie romantically. While not overtly homophobic, the reaction of Sam and Katie’s parents does reflect the response of many parents when confronted with the identities of their queer children. </a:t>
            </a:r>
          </a:p>
          <a:p>
            <a:pPr defTabSz="914400">
              <a:lnSpc>
                <a:spcPct val="90000"/>
              </a:lnSpc>
              <a:spcAft>
                <a:spcPts val="600"/>
              </a:spcAft>
            </a:pPr>
            <a:r>
              <a:rPr lang="en-GB" kern="100" dirty="0">
                <a:effectLst/>
                <a:latin typeface="Georgia" panose="02040502050405020303" pitchFamily="18" charset="0"/>
                <a:ea typeface="Calibri" panose="020F0502020204030204" pitchFamily="34" charset="0"/>
                <a:cs typeface="Calibri" panose="020F0502020204030204" pitchFamily="34" charset="0"/>
              </a:rPr>
              <a:t>Upon release, the inclusion of this queer-centric storyline was controversial (Korfhage, 2015). The publication </a:t>
            </a:r>
            <a:r>
              <a:rPr lang="en-GB" i="1" kern="100" dirty="0">
                <a:effectLst/>
                <a:latin typeface="Georgia" panose="02040502050405020303" pitchFamily="18" charset="0"/>
                <a:ea typeface="Calibri" panose="020F0502020204030204" pitchFamily="34" charset="0"/>
                <a:cs typeface="Calibri" panose="020F0502020204030204" pitchFamily="34" charset="0"/>
              </a:rPr>
              <a:t>Polygon </a:t>
            </a:r>
            <a:r>
              <a:rPr lang="en-GB" kern="100" dirty="0">
                <a:effectLst/>
                <a:latin typeface="Georgia" panose="02040502050405020303" pitchFamily="18" charset="0"/>
                <a:ea typeface="Calibri" panose="020F0502020204030204" pitchFamily="34" charset="0"/>
                <a:cs typeface="Calibri" panose="020F0502020204030204" pitchFamily="34" charset="0"/>
              </a:rPr>
              <a:t>gave </a:t>
            </a:r>
            <a:r>
              <a:rPr lang="en-GB" i="1" kern="100" dirty="0">
                <a:effectLst/>
                <a:latin typeface="Georgia" panose="02040502050405020303" pitchFamily="18" charset="0"/>
                <a:ea typeface="Calibri" panose="020F0502020204030204" pitchFamily="34" charset="0"/>
                <a:cs typeface="Calibri" panose="020F0502020204030204" pitchFamily="34" charset="0"/>
              </a:rPr>
              <a:t>GH </a:t>
            </a:r>
            <a:r>
              <a:rPr lang="en-GB" kern="100" dirty="0">
                <a:effectLst/>
                <a:latin typeface="Georgia" panose="02040502050405020303" pitchFamily="18" charset="0"/>
                <a:ea typeface="Calibri" panose="020F0502020204030204" pitchFamily="34" charset="0"/>
                <a:cs typeface="Calibri" panose="020F0502020204030204" pitchFamily="34" charset="0"/>
              </a:rPr>
              <a:t>a rare 10/10 rating, sparking accusations of bribery or a “gay agenda.” This controversy was short-lived, with the longer-lasting debate surrounding the “gameness” of so-called walking sims (Sinclair, 2014).</a:t>
            </a:r>
            <a:endParaRPr lang="en-GB" kern="100" dirty="0">
              <a:effectLst/>
              <a:latin typeface="Georgia" panose="02040502050405020303" pitchFamily="18" charset="0"/>
              <a:ea typeface="Calibri" panose="020F0502020204030204" pitchFamily="34" charset="0"/>
              <a:cs typeface="Times New Roman" panose="02020603050405020304" pitchFamily="18" charset="0"/>
            </a:endParaRPr>
          </a:p>
          <a:p>
            <a:pPr indent="-228600" defTabSz="914400">
              <a:lnSpc>
                <a:spcPct val="90000"/>
              </a:lnSpc>
              <a:spcAft>
                <a:spcPts val="600"/>
              </a:spcAft>
              <a:buFont typeface="Arial" panose="020B0604020202020204" pitchFamily="34" charset="0"/>
              <a:buChar char="•"/>
            </a:pPr>
            <a:endParaRPr lang="en-US" dirty="0">
              <a:latin typeface="Georgia" panose="02040502050405020303" pitchFamily="18" charset="0"/>
            </a:endParaRPr>
          </a:p>
        </p:txBody>
      </p:sp>
      <p:pic>
        <p:nvPicPr>
          <p:cNvPr id="6" name="Picture 5" descr="A piece of paper with writing on it&#10;&#10;Description automatically generated">
            <a:extLst>
              <a:ext uri="{FF2B5EF4-FFF2-40B4-BE49-F238E27FC236}">
                <a16:creationId xmlns:a16="http://schemas.microsoft.com/office/drawing/2014/main" id="{E2E924E2-ABE2-955B-28AA-E1F14065084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6000"/>
                    </a14:imgEffect>
                  </a14:imgLayer>
                </a14:imgProps>
              </a:ext>
              <a:ext uri="{28A0092B-C50C-407E-A947-70E740481C1C}">
                <a14:useLocalDpi xmlns:a14="http://schemas.microsoft.com/office/drawing/2010/main" val="0"/>
              </a:ext>
            </a:extLst>
          </a:blip>
          <a:srcRect l="27225" r="28000"/>
          <a:stretch/>
        </p:blipFill>
        <p:spPr>
          <a:xfrm>
            <a:off x="7383654" y="978926"/>
            <a:ext cx="4389120" cy="5513949"/>
          </a:xfrm>
          <a:prstGeom prst="rect">
            <a:avLst/>
          </a:prstGeom>
        </p:spPr>
      </p:pic>
      <p:sp>
        <p:nvSpPr>
          <p:cNvPr id="7" name="Slide Number Placeholder 6">
            <a:extLst>
              <a:ext uri="{FF2B5EF4-FFF2-40B4-BE49-F238E27FC236}">
                <a16:creationId xmlns:a16="http://schemas.microsoft.com/office/drawing/2014/main" id="{ED55C2DE-4671-8A9F-7B24-B84E568FDEA3}"/>
              </a:ext>
            </a:extLst>
          </p:cNvPr>
          <p:cNvSpPr>
            <a:spLocks noGrp="1"/>
          </p:cNvSpPr>
          <p:nvPr>
            <p:ph type="sldNum" sz="quarter" idx="12"/>
          </p:nvPr>
        </p:nvSpPr>
        <p:spPr/>
        <p:txBody>
          <a:bodyPr/>
          <a:lstStyle/>
          <a:p>
            <a:fld id="{330EA680-D336-4FF7-8B7A-9848BB0A1C32}" type="slidenum">
              <a:rPr lang="en-US" smtClean="0"/>
              <a:t>22</a:t>
            </a:fld>
            <a:endParaRPr lang="en-US" dirty="0"/>
          </a:p>
        </p:txBody>
      </p:sp>
      <p:sp>
        <p:nvSpPr>
          <p:cNvPr id="8" name="Date Placeholder 7">
            <a:extLst>
              <a:ext uri="{FF2B5EF4-FFF2-40B4-BE49-F238E27FC236}">
                <a16:creationId xmlns:a16="http://schemas.microsoft.com/office/drawing/2014/main" id="{5716BB4A-34D3-C7CB-F13E-C35FC6B6A24C}"/>
              </a:ext>
            </a:extLst>
          </p:cNvPr>
          <p:cNvSpPr>
            <a:spLocks noGrp="1"/>
          </p:cNvSpPr>
          <p:nvPr>
            <p:ph type="dt" sz="half" idx="10"/>
          </p:nvPr>
        </p:nvSpPr>
        <p:spPr/>
        <p:txBody>
          <a:bodyPr/>
          <a:lstStyle/>
          <a:p>
            <a:r>
              <a:rPr lang="en-US" dirty="0"/>
              <a:t>GH: 11/12</a:t>
            </a:r>
          </a:p>
        </p:txBody>
      </p:sp>
    </p:spTree>
    <p:extLst>
      <p:ext uri="{BB962C8B-B14F-4D97-AF65-F5344CB8AC3E}">
        <p14:creationId xmlns:p14="http://schemas.microsoft.com/office/powerpoint/2010/main" val="3670328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1291-D947-8C20-D3B5-30761A48BD41}"/>
              </a:ext>
            </a:extLst>
          </p:cNvPr>
          <p:cNvSpPr>
            <a:spLocks noGrp="1"/>
          </p:cNvSpPr>
          <p:nvPr>
            <p:ph type="title"/>
          </p:nvPr>
        </p:nvSpPr>
        <p:spPr/>
        <p:txBody>
          <a:bodyPr>
            <a:normAutofit/>
          </a:bodyPr>
          <a:lstStyle/>
          <a:p>
            <a:r>
              <a:rPr lang="en-GB" sz="3200" i="1" dirty="0"/>
              <a:t>GH</a:t>
            </a:r>
            <a:r>
              <a:rPr lang="en-GB" sz="3200" dirty="0"/>
              <a:t>: Summary</a:t>
            </a:r>
            <a:endParaRPr lang="en-GB" sz="3200" i="1" dirty="0"/>
          </a:p>
        </p:txBody>
      </p:sp>
      <p:sp>
        <p:nvSpPr>
          <p:cNvPr id="4" name="TextBox 3">
            <a:extLst>
              <a:ext uri="{FF2B5EF4-FFF2-40B4-BE49-F238E27FC236}">
                <a16:creationId xmlns:a16="http://schemas.microsoft.com/office/drawing/2014/main" id="{313D8310-F687-56F2-5C68-BCF06C3DCC32}"/>
              </a:ext>
            </a:extLst>
          </p:cNvPr>
          <p:cNvSpPr txBox="1"/>
          <p:nvPr/>
        </p:nvSpPr>
        <p:spPr>
          <a:xfrm>
            <a:off x="838200" y="1551714"/>
            <a:ext cx="6096000" cy="3137910"/>
          </a:xfrm>
          <a:prstGeom prst="rect">
            <a:avLst/>
          </a:prstGeom>
          <a:noFill/>
        </p:spPr>
        <p:txBody>
          <a:bodyPr wrap="square">
            <a:spAutoFit/>
          </a:bodyPr>
          <a:lstStyle/>
          <a:p>
            <a:pPr>
              <a:lnSpc>
                <a:spcPct val="107000"/>
              </a:lnSpc>
              <a:spcAft>
                <a:spcPts val="800"/>
              </a:spcAft>
            </a:pPr>
            <a:r>
              <a:rPr lang="en-GB" sz="1800" i="1" kern="100" dirty="0">
                <a:effectLst/>
                <a:ea typeface="Calibri" panose="020F0502020204030204" pitchFamily="34" charset="0"/>
                <a:cs typeface="Times New Roman" panose="02020603050405020304" pitchFamily="18" charset="0"/>
              </a:rPr>
              <a:t>GH</a:t>
            </a:r>
            <a:r>
              <a:rPr lang="en-GB" sz="1800" kern="100" dirty="0">
                <a:effectLst/>
                <a:ea typeface="Calibri" panose="020F0502020204030204" pitchFamily="34" charset="0"/>
                <a:cs typeface="Times New Roman" panose="02020603050405020304" pitchFamily="18" charset="0"/>
              </a:rPr>
              <a:t> creates a striking PX through the use of environmental storytelling, atmospheric audiovisual design, and a non-linear narrative based around a central exploration mechanic. While Edith Finch is a rigidly fixed character, Katie Greenbriar falls closer to the definition of a cipher, while still within the bounds of a fixed character type </a:t>
            </a:r>
            <a:r>
              <a:rPr lang="en-GB" sz="1800" kern="100" dirty="0">
                <a:effectLst/>
                <a:ea typeface="Calibri" panose="020F0502020204030204" pitchFamily="34" charset="0"/>
                <a:cs typeface="Calibri" panose="020F0502020204030204" pitchFamily="34" charset="0"/>
              </a:rPr>
              <a:t>(Heussner et al., 2015, pg. 78-79).</a:t>
            </a:r>
            <a:endParaRPr lang="en-GB" sz="18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ea typeface="Calibri" panose="020F0502020204030204" pitchFamily="34" charset="0"/>
                <a:cs typeface="Times New Roman" panose="02020603050405020304" pitchFamily="18" charset="0"/>
              </a:rPr>
              <a:t>I will discuss what elements of the </a:t>
            </a:r>
            <a:r>
              <a:rPr lang="en-GB" sz="1800" i="1" kern="100" dirty="0">
                <a:effectLst/>
                <a:ea typeface="Calibri" panose="020F0502020204030204" pitchFamily="34" charset="0"/>
                <a:cs typeface="Times New Roman" panose="02020603050405020304" pitchFamily="18" charset="0"/>
              </a:rPr>
              <a:t>On the Origins of Conjurations </a:t>
            </a:r>
            <a:r>
              <a:rPr lang="en-GB" sz="1800" kern="100" dirty="0">
                <a:effectLst/>
                <a:ea typeface="Calibri" panose="020F0502020204030204" pitchFamily="34" charset="0"/>
                <a:cs typeface="Times New Roman" panose="02020603050405020304" pitchFamily="18" charset="0"/>
              </a:rPr>
              <a:t>prototype were informed by </a:t>
            </a:r>
            <a:r>
              <a:rPr lang="en-GB" sz="1800" i="1" kern="100" dirty="0">
                <a:effectLst/>
                <a:ea typeface="Calibri" panose="020F0502020204030204" pitchFamily="34" charset="0"/>
                <a:cs typeface="Times New Roman" panose="02020603050405020304" pitchFamily="18" charset="0"/>
              </a:rPr>
              <a:t>GH </a:t>
            </a:r>
            <a:r>
              <a:rPr lang="en-GB" sz="1800" kern="100" dirty="0">
                <a:effectLst/>
                <a:ea typeface="Calibri" panose="020F0502020204030204" pitchFamily="34" charset="0"/>
                <a:cs typeface="Times New Roman" panose="02020603050405020304" pitchFamily="18" charset="0"/>
              </a:rPr>
              <a:t>in a dedicated section after the analyses.</a:t>
            </a:r>
          </a:p>
        </p:txBody>
      </p:sp>
      <p:graphicFrame>
        <p:nvGraphicFramePr>
          <p:cNvPr id="3" name="Table 2">
            <a:extLst>
              <a:ext uri="{FF2B5EF4-FFF2-40B4-BE49-F238E27FC236}">
                <a16:creationId xmlns:a16="http://schemas.microsoft.com/office/drawing/2014/main" id="{AC708C1A-A1A1-294C-09FE-654A0809C82F}"/>
              </a:ext>
            </a:extLst>
          </p:cNvPr>
          <p:cNvGraphicFramePr>
            <a:graphicFrameLocks noGrp="1"/>
          </p:cNvGraphicFramePr>
          <p:nvPr>
            <p:extLst>
              <p:ext uri="{D42A27DB-BD31-4B8C-83A1-F6EECF244321}">
                <p14:modId xmlns:p14="http://schemas.microsoft.com/office/powerpoint/2010/main" val="3971892106"/>
              </p:ext>
            </p:extLst>
          </p:nvPr>
        </p:nvGraphicFramePr>
        <p:xfrm>
          <a:off x="7298422" y="899923"/>
          <a:ext cx="4362042" cy="4861560"/>
        </p:xfrm>
        <a:graphic>
          <a:graphicData uri="http://schemas.openxmlformats.org/drawingml/2006/table">
            <a:tbl>
              <a:tblPr firstRow="1" bandRow="1">
                <a:tableStyleId>{5C22544A-7EE6-4342-B048-85BDC9FD1C3A}</a:tableStyleId>
              </a:tblPr>
              <a:tblGrid>
                <a:gridCol w="2181021">
                  <a:extLst>
                    <a:ext uri="{9D8B030D-6E8A-4147-A177-3AD203B41FA5}">
                      <a16:colId xmlns:a16="http://schemas.microsoft.com/office/drawing/2014/main" val="2924880155"/>
                    </a:ext>
                  </a:extLst>
                </a:gridCol>
                <a:gridCol w="2181021">
                  <a:extLst>
                    <a:ext uri="{9D8B030D-6E8A-4147-A177-3AD203B41FA5}">
                      <a16:colId xmlns:a16="http://schemas.microsoft.com/office/drawing/2014/main" val="3070781976"/>
                    </a:ext>
                  </a:extLst>
                </a:gridCol>
              </a:tblGrid>
              <a:tr h="370840">
                <a:tc>
                  <a:txBody>
                    <a:bodyPr/>
                    <a:lstStyle/>
                    <a:p>
                      <a:r>
                        <a:rPr lang="en-GB" dirty="0"/>
                        <a:t>Takeaway</a:t>
                      </a:r>
                    </a:p>
                  </a:txBody>
                  <a:tcPr/>
                </a:tc>
                <a:tc>
                  <a:txBody>
                    <a:bodyPr/>
                    <a:lstStyle/>
                    <a:p>
                      <a:r>
                        <a:rPr lang="en-GB" dirty="0"/>
                        <a:t>Description</a:t>
                      </a:r>
                    </a:p>
                  </a:txBody>
                  <a:tcPr/>
                </a:tc>
                <a:extLst>
                  <a:ext uri="{0D108BD9-81ED-4DB2-BD59-A6C34878D82A}">
                    <a16:rowId xmlns:a16="http://schemas.microsoft.com/office/drawing/2014/main" val="2338022566"/>
                  </a:ext>
                </a:extLst>
              </a:tr>
              <a:tr h="370840">
                <a:tc>
                  <a:txBody>
                    <a:bodyPr/>
                    <a:lstStyle/>
                    <a:p>
                      <a:r>
                        <a:rPr lang="en-GB" dirty="0"/>
                        <a:t>Narrative Structure</a:t>
                      </a:r>
                    </a:p>
                  </a:txBody>
                  <a:tcPr/>
                </a:tc>
                <a:tc>
                  <a:txBody>
                    <a:bodyPr/>
                    <a:lstStyle/>
                    <a:p>
                      <a:r>
                        <a:rPr lang="en-GB" dirty="0"/>
                        <a:t>“Hourglass” Shaped Golden Path</a:t>
                      </a:r>
                    </a:p>
                  </a:txBody>
                  <a:tcPr/>
                </a:tc>
                <a:extLst>
                  <a:ext uri="{0D108BD9-81ED-4DB2-BD59-A6C34878D82A}">
                    <a16:rowId xmlns:a16="http://schemas.microsoft.com/office/drawing/2014/main" val="481117947"/>
                  </a:ext>
                </a:extLst>
              </a:tr>
              <a:tr h="370840">
                <a:tc>
                  <a:txBody>
                    <a:bodyPr/>
                    <a:lstStyle/>
                    <a:p>
                      <a:r>
                        <a:rPr lang="en-GB" dirty="0"/>
                        <a:t>Narrative Themes</a:t>
                      </a:r>
                    </a:p>
                  </a:txBody>
                  <a:tcPr/>
                </a:tc>
                <a:tc>
                  <a:txBody>
                    <a:bodyPr/>
                    <a:lstStyle/>
                    <a:p>
                      <a:r>
                        <a:rPr lang="en-GB" dirty="0"/>
                        <a:t>Identity, Family, Relationships</a:t>
                      </a:r>
                    </a:p>
                  </a:txBody>
                  <a:tcPr/>
                </a:tc>
                <a:extLst>
                  <a:ext uri="{0D108BD9-81ED-4DB2-BD59-A6C34878D82A}">
                    <a16:rowId xmlns:a16="http://schemas.microsoft.com/office/drawing/2014/main" val="2609027838"/>
                  </a:ext>
                </a:extLst>
              </a:tr>
              <a:tr h="370840">
                <a:tc>
                  <a:txBody>
                    <a:bodyPr/>
                    <a:lstStyle/>
                    <a:p>
                      <a:r>
                        <a:rPr lang="en-GB" dirty="0"/>
                        <a:t>Visuals</a:t>
                      </a:r>
                    </a:p>
                  </a:txBody>
                  <a:tcPr/>
                </a:tc>
                <a:tc>
                  <a:txBody>
                    <a:bodyPr/>
                    <a:lstStyle/>
                    <a:p>
                      <a:r>
                        <a:rPr lang="en-GB" dirty="0"/>
                        <a:t>Lower fidelity, atmospheric</a:t>
                      </a:r>
                    </a:p>
                  </a:txBody>
                  <a:tcPr/>
                </a:tc>
                <a:extLst>
                  <a:ext uri="{0D108BD9-81ED-4DB2-BD59-A6C34878D82A}">
                    <a16:rowId xmlns:a16="http://schemas.microsoft.com/office/drawing/2014/main" val="2359965185"/>
                  </a:ext>
                </a:extLst>
              </a:tr>
              <a:tr h="370840">
                <a:tc>
                  <a:txBody>
                    <a:bodyPr/>
                    <a:lstStyle/>
                    <a:p>
                      <a:r>
                        <a:rPr lang="en-GB" dirty="0"/>
                        <a:t>Player Character</a:t>
                      </a:r>
                      <a:r>
                        <a:rPr lang="en-150" dirty="0"/>
                        <a:t> (PC)</a:t>
                      </a:r>
                      <a:endParaRPr lang="en-GB" dirty="0"/>
                    </a:p>
                  </a:txBody>
                  <a:tcPr/>
                </a:tc>
                <a:tc>
                  <a:txBody>
                    <a:bodyPr/>
                    <a:lstStyle/>
                    <a:p>
                      <a:r>
                        <a:rPr lang="en-GB" dirty="0"/>
                        <a:t>Pre-defined</a:t>
                      </a:r>
                    </a:p>
                  </a:txBody>
                  <a:tcPr/>
                </a:tc>
                <a:extLst>
                  <a:ext uri="{0D108BD9-81ED-4DB2-BD59-A6C34878D82A}">
                    <a16:rowId xmlns:a16="http://schemas.microsoft.com/office/drawing/2014/main" val="2542903789"/>
                  </a:ext>
                </a:extLst>
              </a:tr>
              <a:tr h="370840">
                <a:tc>
                  <a:txBody>
                    <a:bodyPr/>
                    <a:lstStyle/>
                    <a:p>
                      <a:r>
                        <a:rPr lang="en-GB" dirty="0"/>
                        <a:t>Average Playtime</a:t>
                      </a:r>
                    </a:p>
                  </a:txBody>
                  <a:tcPr/>
                </a:tc>
                <a:tc>
                  <a:txBody>
                    <a:bodyPr/>
                    <a:lstStyle/>
                    <a:p>
                      <a:r>
                        <a:rPr lang="en-GB" dirty="0"/>
                        <a:t>2-3 hours</a:t>
                      </a:r>
                    </a:p>
                  </a:txBody>
                  <a:tcPr/>
                </a:tc>
                <a:extLst>
                  <a:ext uri="{0D108BD9-81ED-4DB2-BD59-A6C34878D82A}">
                    <a16:rowId xmlns:a16="http://schemas.microsoft.com/office/drawing/2014/main" val="4030150234"/>
                  </a:ext>
                </a:extLst>
              </a:tr>
              <a:tr h="370840">
                <a:tc>
                  <a:txBody>
                    <a:bodyPr/>
                    <a:lstStyle/>
                    <a:p>
                      <a:r>
                        <a:rPr lang="en-GB" dirty="0"/>
                        <a:t>Intractability</a:t>
                      </a:r>
                    </a:p>
                  </a:txBody>
                  <a:tcPr/>
                </a:tc>
                <a:tc>
                  <a:txBody>
                    <a:bodyPr/>
                    <a:lstStyle/>
                    <a:p>
                      <a:r>
                        <a:rPr lang="en-GB" dirty="0"/>
                        <a:t>Relatively high amount of interactable objects</a:t>
                      </a:r>
                    </a:p>
                  </a:txBody>
                  <a:tcPr/>
                </a:tc>
                <a:extLst>
                  <a:ext uri="{0D108BD9-81ED-4DB2-BD59-A6C34878D82A}">
                    <a16:rowId xmlns:a16="http://schemas.microsoft.com/office/drawing/2014/main" val="1667233235"/>
                  </a:ext>
                </a:extLst>
              </a:tr>
              <a:tr h="370840">
                <a:tc>
                  <a:txBody>
                    <a:bodyPr/>
                    <a:lstStyle/>
                    <a:p>
                      <a:r>
                        <a:rPr lang="en-GB" dirty="0"/>
                        <a:t>Inventory</a:t>
                      </a:r>
                    </a:p>
                  </a:txBody>
                  <a:tcPr/>
                </a:tc>
                <a:tc>
                  <a:txBody>
                    <a:bodyPr/>
                    <a:lstStyle/>
                    <a:p>
                      <a:r>
                        <a:rPr lang="en-GB" dirty="0"/>
                        <a:t>Small inventory</a:t>
                      </a:r>
                    </a:p>
                  </a:txBody>
                  <a:tcPr/>
                </a:tc>
                <a:extLst>
                  <a:ext uri="{0D108BD9-81ED-4DB2-BD59-A6C34878D82A}">
                    <a16:rowId xmlns:a16="http://schemas.microsoft.com/office/drawing/2014/main" val="159444239"/>
                  </a:ext>
                </a:extLst>
              </a:tr>
            </a:tbl>
          </a:graphicData>
        </a:graphic>
      </p:graphicFrame>
      <p:sp>
        <p:nvSpPr>
          <p:cNvPr id="7" name="Slide Number Placeholder 6">
            <a:extLst>
              <a:ext uri="{FF2B5EF4-FFF2-40B4-BE49-F238E27FC236}">
                <a16:creationId xmlns:a16="http://schemas.microsoft.com/office/drawing/2014/main" id="{8E30316B-CC9B-718E-9712-99CC80499C8B}"/>
              </a:ext>
            </a:extLst>
          </p:cNvPr>
          <p:cNvSpPr>
            <a:spLocks noGrp="1"/>
          </p:cNvSpPr>
          <p:nvPr>
            <p:ph type="sldNum" sz="quarter" idx="12"/>
          </p:nvPr>
        </p:nvSpPr>
        <p:spPr/>
        <p:txBody>
          <a:bodyPr/>
          <a:lstStyle/>
          <a:p>
            <a:fld id="{330EA680-D336-4FF7-8B7A-9848BB0A1C32}" type="slidenum">
              <a:rPr lang="en-US" smtClean="0"/>
              <a:t>23</a:t>
            </a:fld>
            <a:endParaRPr lang="en-US" dirty="0"/>
          </a:p>
        </p:txBody>
      </p:sp>
      <p:sp>
        <p:nvSpPr>
          <p:cNvPr id="8" name="Date Placeholder 7">
            <a:extLst>
              <a:ext uri="{FF2B5EF4-FFF2-40B4-BE49-F238E27FC236}">
                <a16:creationId xmlns:a16="http://schemas.microsoft.com/office/drawing/2014/main" id="{0C665D2D-F698-73F2-3C89-C86DB1DD7C4F}"/>
              </a:ext>
            </a:extLst>
          </p:cNvPr>
          <p:cNvSpPr>
            <a:spLocks noGrp="1"/>
          </p:cNvSpPr>
          <p:nvPr>
            <p:ph type="dt" sz="half" idx="10"/>
          </p:nvPr>
        </p:nvSpPr>
        <p:spPr/>
        <p:txBody>
          <a:bodyPr/>
          <a:lstStyle/>
          <a:p>
            <a:r>
              <a:rPr lang="en-US" dirty="0"/>
              <a:t>GH: 12/12</a:t>
            </a:r>
          </a:p>
        </p:txBody>
      </p:sp>
    </p:spTree>
    <p:extLst>
      <p:ext uri="{BB962C8B-B14F-4D97-AF65-F5344CB8AC3E}">
        <p14:creationId xmlns:p14="http://schemas.microsoft.com/office/powerpoint/2010/main" val="1581275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video game cover with a building and trees&#10;&#10;Description automatically generated">
            <a:extLst>
              <a:ext uri="{FF2B5EF4-FFF2-40B4-BE49-F238E27FC236}">
                <a16:creationId xmlns:a16="http://schemas.microsoft.com/office/drawing/2014/main" id="{658E32EB-966A-A716-B978-618A248465B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4489" r="20608" b="25097"/>
          <a:stretch/>
        </p:blipFill>
        <p:spPr>
          <a:xfrm>
            <a:off x="-1" y="0"/>
            <a:ext cx="12192001" cy="6858000"/>
          </a:xfrm>
          <a:prstGeom prst="rect">
            <a:avLst/>
          </a:prstGeom>
        </p:spPr>
      </p:pic>
      <p:sp>
        <p:nvSpPr>
          <p:cNvPr id="2" name="Title 1">
            <a:extLst>
              <a:ext uri="{FF2B5EF4-FFF2-40B4-BE49-F238E27FC236}">
                <a16:creationId xmlns:a16="http://schemas.microsoft.com/office/drawing/2014/main" id="{2C82F83C-17E5-943B-BD4B-013A25940D83}"/>
              </a:ext>
            </a:extLst>
          </p:cNvPr>
          <p:cNvSpPr>
            <a:spLocks noGrp="1"/>
          </p:cNvSpPr>
          <p:nvPr>
            <p:ph type="title"/>
          </p:nvPr>
        </p:nvSpPr>
        <p:spPr>
          <a:xfrm>
            <a:off x="4184904" y="2283901"/>
            <a:ext cx="3822190" cy="977900"/>
          </a:xfrm>
        </p:spPr>
        <p:txBody>
          <a:bodyPr vert="horz" lIns="91440" tIns="45720" rIns="91440" bIns="45720" rtlCol="0" anchor="ctr">
            <a:normAutofit/>
          </a:bodyPr>
          <a:lstStyle/>
          <a:p>
            <a:pPr algn="ctr"/>
            <a:r>
              <a:rPr lang="en-US" i="1" dirty="0"/>
              <a:t>Myst: Masterpiece Edition</a:t>
            </a:r>
            <a:endParaRPr lang="en-US" dirty="0"/>
          </a:p>
        </p:txBody>
      </p:sp>
      <p:sp>
        <p:nvSpPr>
          <p:cNvPr id="8" name="Date Placeholder 7">
            <a:extLst>
              <a:ext uri="{FF2B5EF4-FFF2-40B4-BE49-F238E27FC236}">
                <a16:creationId xmlns:a16="http://schemas.microsoft.com/office/drawing/2014/main" id="{032C0DB5-3CE7-428B-450F-6CCFE85FBE67}"/>
              </a:ext>
            </a:extLst>
          </p:cNvPr>
          <p:cNvSpPr>
            <a:spLocks noGrp="1"/>
          </p:cNvSpPr>
          <p:nvPr>
            <p:ph type="dt" sz="half" idx="10"/>
          </p:nvPr>
        </p:nvSpPr>
        <p:spPr>
          <a:xfrm>
            <a:off x="0" y="0"/>
            <a:ext cx="2743200" cy="365125"/>
          </a:xfrm>
        </p:spPr>
        <p:txBody>
          <a:bodyPr/>
          <a:lstStyle/>
          <a:p>
            <a:r>
              <a:rPr lang="en-US" dirty="0"/>
              <a:t>Myst: 1/12</a:t>
            </a:r>
          </a:p>
        </p:txBody>
      </p:sp>
      <p:sp>
        <p:nvSpPr>
          <p:cNvPr id="7" name="Slide Number Placeholder 6">
            <a:extLst>
              <a:ext uri="{FF2B5EF4-FFF2-40B4-BE49-F238E27FC236}">
                <a16:creationId xmlns:a16="http://schemas.microsoft.com/office/drawing/2014/main" id="{877EBE88-A8A4-C4BD-E419-0EEEB5EEC747}"/>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24</a:t>
            </a:fld>
            <a:endParaRPr lang="en-US" dirty="0"/>
          </a:p>
        </p:txBody>
      </p:sp>
      <p:sp>
        <p:nvSpPr>
          <p:cNvPr id="4" name="TextBox 3">
            <a:extLst>
              <a:ext uri="{FF2B5EF4-FFF2-40B4-BE49-F238E27FC236}">
                <a16:creationId xmlns:a16="http://schemas.microsoft.com/office/drawing/2014/main" id="{71B56372-B38C-B9D0-8C57-6EF496E81CAD}"/>
              </a:ext>
            </a:extLst>
          </p:cNvPr>
          <p:cNvSpPr txBox="1"/>
          <p:nvPr/>
        </p:nvSpPr>
        <p:spPr>
          <a:xfrm>
            <a:off x="419099" y="4868574"/>
            <a:ext cx="11353801" cy="1487776"/>
          </a:xfrm>
          <a:prstGeom prst="rect">
            <a:avLst/>
          </a:prstGeom>
        </p:spPr>
        <p:txBody>
          <a:bodyPr vert="horz" lIns="91440" tIns="45720" rIns="91440" bIns="45720" rtlCol="0">
            <a:noAutofit/>
          </a:bodyPr>
          <a:lstStyle/>
          <a:p>
            <a:pPr algn="ctr" defTabSz="914400">
              <a:lnSpc>
                <a:spcPct val="90000"/>
              </a:lnSpc>
              <a:spcAft>
                <a:spcPts val="600"/>
              </a:spcAft>
            </a:pPr>
            <a:r>
              <a:rPr lang="en-US" sz="1600" i="1" dirty="0">
                <a:effectLst/>
              </a:rPr>
              <a:t>Myst</a:t>
            </a:r>
            <a:r>
              <a:rPr lang="en-US" sz="1600" dirty="0">
                <a:effectLst/>
              </a:rPr>
              <a:t>, originally released in 1993 by Cyan games, is an adventure puzzle game created for the Macintosh. It is also </a:t>
            </a:r>
            <a:r>
              <a:rPr lang="en-GB" sz="1600" dirty="0">
                <a:effectLst/>
              </a:rPr>
              <a:t>recognised</a:t>
            </a:r>
            <a:r>
              <a:rPr lang="en-US" sz="1600" dirty="0">
                <a:effectLst/>
              </a:rPr>
              <a:t> as an example of “games as art” (Rothstein, 1994), and is seen as a classic, genre defining game. The specific version of this game played for this project is </a:t>
            </a:r>
            <a:r>
              <a:rPr lang="en-US" sz="1600" i="1" dirty="0">
                <a:effectLst/>
              </a:rPr>
              <a:t>Myst: Masterpiece Edition</a:t>
            </a:r>
            <a:r>
              <a:rPr lang="en-US" sz="1600" dirty="0">
                <a:effectLst/>
              </a:rPr>
              <a:t>, originally published in 1993 and updated in 2000 for more modern systems (Cyan Games, n.d.). </a:t>
            </a:r>
            <a:r>
              <a:rPr lang="en-US" sz="1600" i="1" dirty="0">
                <a:effectLst/>
              </a:rPr>
              <a:t>Myst </a:t>
            </a:r>
            <a:r>
              <a:rPr lang="en-US" sz="1600" dirty="0">
                <a:effectLst/>
              </a:rPr>
              <a:t>has been rereleased multiple times since. </a:t>
            </a:r>
            <a:r>
              <a:rPr lang="en-US" sz="1600" i="1" dirty="0">
                <a:effectLst/>
              </a:rPr>
              <a:t>realMyst: Masterpiece Edition, </a:t>
            </a:r>
            <a:r>
              <a:rPr lang="en-US" sz="1600" dirty="0">
                <a:effectLst/>
              </a:rPr>
              <a:t>released in 2014, “moved Myst from point-and-click to a fully navigable graphical experience” (Cyan Games, n.d.). In addition, there were multiple and numerous clones (Cyan Games, n.d.) (Parrish, 2011). </a:t>
            </a:r>
            <a:endParaRPr lang="en-US" sz="1600" dirty="0"/>
          </a:p>
        </p:txBody>
      </p:sp>
      <p:sp>
        <p:nvSpPr>
          <p:cNvPr id="10" name="TextBox 9">
            <a:extLst>
              <a:ext uri="{FF2B5EF4-FFF2-40B4-BE49-F238E27FC236}">
                <a16:creationId xmlns:a16="http://schemas.microsoft.com/office/drawing/2014/main" id="{A365A108-E2BC-0772-3CE7-D04EBE877D58}"/>
              </a:ext>
            </a:extLst>
          </p:cNvPr>
          <p:cNvSpPr txBox="1"/>
          <p:nvPr/>
        </p:nvSpPr>
        <p:spPr>
          <a:xfrm>
            <a:off x="5524368" y="4406909"/>
            <a:ext cx="1143262" cy="461665"/>
          </a:xfrm>
          <a:prstGeom prst="rect">
            <a:avLst/>
          </a:prstGeom>
          <a:noFill/>
        </p:spPr>
        <p:txBody>
          <a:bodyPr wrap="none" rtlCol="0">
            <a:spAutoFit/>
          </a:bodyPr>
          <a:lstStyle/>
          <a:p>
            <a:r>
              <a:rPr lang="en-GB" sz="2400" dirty="0">
                <a:latin typeface="+mj-lt"/>
              </a:rPr>
              <a:t>Context</a:t>
            </a:r>
          </a:p>
        </p:txBody>
      </p:sp>
    </p:spTree>
    <p:extLst>
      <p:ext uri="{BB962C8B-B14F-4D97-AF65-F5344CB8AC3E}">
        <p14:creationId xmlns:p14="http://schemas.microsoft.com/office/powerpoint/2010/main" val="1589111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moon in the sky&#10;&#10;Description automatically generated">
            <a:extLst>
              <a:ext uri="{FF2B5EF4-FFF2-40B4-BE49-F238E27FC236}">
                <a16:creationId xmlns:a16="http://schemas.microsoft.com/office/drawing/2014/main" id="{DF848189-69DD-7E78-78B2-0D6DCF803569}"/>
              </a:ext>
            </a:extLst>
          </p:cNvPr>
          <p:cNvPicPr>
            <a:picLocks noChangeAspect="1"/>
          </p:cNvPicPr>
          <p:nvPr/>
        </p:nvPicPr>
        <p:blipFill rotWithShape="1">
          <a:blip r:embed="rId2">
            <a:extLst>
              <a:ext uri="{28A0092B-C50C-407E-A947-70E740481C1C}">
                <a14:useLocalDpi xmlns:a14="http://schemas.microsoft.com/office/drawing/2010/main" val="0"/>
              </a:ext>
            </a:extLst>
          </a:blip>
          <a:srcRect l="10494" r="10195"/>
          <a:stretch/>
        </p:blipFill>
        <p:spPr>
          <a:xfrm>
            <a:off x="1" y="9"/>
            <a:ext cx="5121972" cy="3632651"/>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013492-2C82-FCF1-C205-69B48C2D4E60}"/>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3200" i="1" dirty="0"/>
              <a:t>Myst: Masterpiece Edition</a:t>
            </a:r>
            <a:r>
              <a:rPr lang="en-US" sz="3200" dirty="0"/>
              <a:t>: Overview - Narrative</a:t>
            </a:r>
          </a:p>
        </p:txBody>
      </p:sp>
      <p:sp>
        <p:nvSpPr>
          <p:cNvPr id="4" name="TextBox 3">
            <a:extLst>
              <a:ext uri="{FF2B5EF4-FFF2-40B4-BE49-F238E27FC236}">
                <a16:creationId xmlns:a16="http://schemas.microsoft.com/office/drawing/2014/main" id="{BFC4B760-C85B-57C1-1262-FAAF86038490}"/>
              </a:ext>
            </a:extLst>
          </p:cNvPr>
          <p:cNvSpPr txBox="1"/>
          <p:nvPr/>
        </p:nvSpPr>
        <p:spPr>
          <a:xfrm>
            <a:off x="5690586" y="2434201"/>
            <a:ext cx="5663213" cy="3742762"/>
          </a:xfrm>
          <a:prstGeom prst="rect">
            <a:avLst/>
          </a:prstGeom>
        </p:spPr>
        <p:txBody>
          <a:bodyPr vert="horz" lIns="91440" tIns="45720" rIns="91440" bIns="45720" rtlCol="0" anchor="t">
            <a:noAutofit/>
          </a:bodyPr>
          <a:lstStyle/>
          <a:p>
            <a:pPr defTabSz="914400">
              <a:lnSpc>
                <a:spcPct val="90000"/>
              </a:lnSpc>
              <a:spcAft>
                <a:spcPts val="600"/>
              </a:spcAft>
            </a:pPr>
            <a:r>
              <a:rPr lang="en-US" sz="1400" dirty="0">
                <a:effectLst/>
              </a:rPr>
              <a:t>Upon first entering the game, little information is given to the player. The game begins with a short cutscene, in which a voice narrates over a book falling through space (Top). The book is inferred to be a “Myst book,” and the voice states that it hopes whoever finds the book will make effective use of it. It is implied that the PC picks up this book, and on the last page sees a picture of an island. Clicking on this picture transports the player to the island.</a:t>
            </a:r>
          </a:p>
          <a:p>
            <a:pPr defTabSz="914400">
              <a:lnSpc>
                <a:spcPct val="90000"/>
              </a:lnSpc>
              <a:spcAft>
                <a:spcPts val="600"/>
              </a:spcAft>
            </a:pPr>
            <a:r>
              <a:rPr lang="en-US" sz="1400" dirty="0">
                <a:effectLst/>
              </a:rPr>
              <a:t>	</a:t>
            </a:r>
            <a:endParaRPr lang="en-US" sz="1400" dirty="0"/>
          </a:p>
          <a:p>
            <a:pPr defTabSz="914400">
              <a:lnSpc>
                <a:spcPct val="90000"/>
              </a:lnSpc>
              <a:spcAft>
                <a:spcPts val="600"/>
              </a:spcAft>
            </a:pPr>
            <a:r>
              <a:rPr lang="en-US" sz="1400" dirty="0">
                <a:effectLst/>
              </a:rPr>
              <a:t>Gameplay then begins, with the player on a wooden pier (Bottom). To their right, a half-sunken sail ship and beyond that an endless ocean; to their left and to the front, strange buildings. The player then explores this island, encountering several puzzles. The story is pieced together from a series of journals and environmental clues; in a large building the player can find a shelf full of burned books. A few of these books seem to have survived, and the player can read these to learn about an unnamed person, his sons Sirrus and Achenar, and his wife Catherine. A note along a path, addressed to Catherine from “Atrus,” can also be found.</a:t>
            </a:r>
            <a:r>
              <a:rPr lang="en-US" sz="1400" dirty="0"/>
              <a:t> </a:t>
            </a:r>
            <a:endParaRPr lang="en-US" dirty="0"/>
          </a:p>
          <a:p>
            <a:pPr indent="-228600" defTabSz="914400">
              <a:lnSpc>
                <a:spcPct val="90000"/>
              </a:lnSpc>
              <a:spcAft>
                <a:spcPts val="600"/>
              </a:spcAft>
              <a:buFont typeface="Arial" panose="020B0604020202020204" pitchFamily="34" charset="0"/>
              <a:buChar char="•"/>
            </a:pPr>
            <a:endParaRPr lang="en-US" sz="1400" dirty="0"/>
          </a:p>
        </p:txBody>
      </p:sp>
      <p:pic>
        <p:nvPicPr>
          <p:cNvPr id="5" name="Picture 4" descr="A video game of a person on a boat&#10;&#10;Description automatically generated">
            <a:extLst>
              <a:ext uri="{FF2B5EF4-FFF2-40B4-BE49-F238E27FC236}">
                <a16:creationId xmlns:a16="http://schemas.microsoft.com/office/drawing/2014/main" id="{A47D37F2-ED5D-BDCF-0330-B6476105CC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6" y="3693110"/>
            <a:ext cx="5073527" cy="2853859"/>
          </a:xfrm>
          <a:prstGeom prst="rect">
            <a:avLst/>
          </a:prstGeom>
        </p:spPr>
      </p:pic>
      <p:sp>
        <p:nvSpPr>
          <p:cNvPr id="8" name="Slide Number Placeholder 7">
            <a:extLst>
              <a:ext uri="{FF2B5EF4-FFF2-40B4-BE49-F238E27FC236}">
                <a16:creationId xmlns:a16="http://schemas.microsoft.com/office/drawing/2014/main" id="{F9436BAE-1CEE-4E1F-641B-708567D80336}"/>
              </a:ext>
            </a:extLst>
          </p:cNvPr>
          <p:cNvSpPr>
            <a:spLocks noGrp="1"/>
          </p:cNvSpPr>
          <p:nvPr>
            <p:ph type="sldNum" sz="quarter" idx="12"/>
          </p:nvPr>
        </p:nvSpPr>
        <p:spPr/>
        <p:txBody>
          <a:bodyPr/>
          <a:lstStyle/>
          <a:p>
            <a:fld id="{330EA680-D336-4FF7-8B7A-9848BB0A1C32}" type="slidenum">
              <a:rPr lang="en-US" smtClean="0"/>
              <a:t>25</a:t>
            </a:fld>
            <a:endParaRPr lang="en-US" dirty="0"/>
          </a:p>
        </p:txBody>
      </p:sp>
      <p:sp>
        <p:nvSpPr>
          <p:cNvPr id="9" name="Date Placeholder 8">
            <a:extLst>
              <a:ext uri="{FF2B5EF4-FFF2-40B4-BE49-F238E27FC236}">
                <a16:creationId xmlns:a16="http://schemas.microsoft.com/office/drawing/2014/main" id="{1EA51212-A0BE-C137-F286-7CAEB79F151F}"/>
              </a:ext>
            </a:extLst>
          </p:cNvPr>
          <p:cNvSpPr>
            <a:spLocks noGrp="1"/>
          </p:cNvSpPr>
          <p:nvPr>
            <p:ph type="dt" sz="half" idx="10"/>
          </p:nvPr>
        </p:nvSpPr>
        <p:spPr/>
        <p:txBody>
          <a:bodyPr/>
          <a:lstStyle/>
          <a:p>
            <a:r>
              <a:rPr lang="en-US" dirty="0"/>
              <a:t>Myst: 2/12</a:t>
            </a:r>
          </a:p>
        </p:txBody>
      </p:sp>
    </p:spTree>
    <p:extLst>
      <p:ext uri="{BB962C8B-B14F-4D97-AF65-F5344CB8AC3E}">
        <p14:creationId xmlns:p14="http://schemas.microsoft.com/office/powerpoint/2010/main" val="2631839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684B7-232F-F807-0D4B-DDF27C67628D}"/>
              </a:ext>
            </a:extLst>
          </p:cNvPr>
          <p:cNvSpPr>
            <a:spLocks noGrp="1"/>
          </p:cNvSpPr>
          <p:nvPr>
            <p:ph type="title"/>
          </p:nvPr>
        </p:nvSpPr>
        <p:spPr>
          <a:xfrm>
            <a:off x="0" y="244949"/>
            <a:ext cx="10515600" cy="644208"/>
          </a:xfrm>
        </p:spPr>
        <p:txBody>
          <a:bodyPr vert="horz" lIns="91440" tIns="45720" rIns="91440" bIns="45720" rtlCol="0" anchor="b">
            <a:normAutofit/>
          </a:bodyPr>
          <a:lstStyle/>
          <a:p>
            <a:r>
              <a:rPr lang="en-US" sz="3200" i="1" dirty="0"/>
              <a:t>Myst: Masterpiece Edition</a:t>
            </a:r>
            <a:r>
              <a:rPr lang="en-US" sz="3200" dirty="0"/>
              <a:t>: Overview - Narrative</a:t>
            </a:r>
          </a:p>
        </p:txBody>
      </p:sp>
      <p:sp>
        <p:nvSpPr>
          <p:cNvPr id="4" name="TextBox 3">
            <a:extLst>
              <a:ext uri="{FF2B5EF4-FFF2-40B4-BE49-F238E27FC236}">
                <a16:creationId xmlns:a16="http://schemas.microsoft.com/office/drawing/2014/main" id="{2DAF5C98-A1D8-D782-C9FE-E39D9DB06B47}"/>
              </a:ext>
            </a:extLst>
          </p:cNvPr>
          <p:cNvSpPr txBox="1"/>
          <p:nvPr/>
        </p:nvSpPr>
        <p:spPr>
          <a:xfrm>
            <a:off x="73560" y="955040"/>
            <a:ext cx="5788759" cy="5285740"/>
          </a:xfrm>
          <a:prstGeom prst="rect">
            <a:avLst/>
          </a:prstGeom>
        </p:spPr>
        <p:txBody>
          <a:bodyPr vert="horz" lIns="91440" tIns="45720" rIns="91440" bIns="45720" rtlCol="0" anchor="t">
            <a:noAutofit/>
          </a:bodyPr>
          <a:lstStyle/>
          <a:p>
            <a:pPr defTabSz="914400">
              <a:lnSpc>
                <a:spcPct val="90000"/>
              </a:lnSpc>
              <a:spcAft>
                <a:spcPts val="600"/>
              </a:spcAft>
            </a:pPr>
            <a:r>
              <a:rPr lang="en-US" sz="1400" dirty="0"/>
              <a:t>	Through reading these books, the player can learn that Atrus possesses books called “Ages,” which can be used to travel to other worlds. However, he has gone missing. Much of the narrative is delivered by Sirrus and Achenar, who are both trapped in special “Prison” Books (Top).</a:t>
            </a:r>
          </a:p>
          <a:p>
            <a:pPr defTabSz="914400">
              <a:lnSpc>
                <a:spcPct val="90000"/>
              </a:lnSpc>
              <a:spcAft>
                <a:spcPts val="600"/>
              </a:spcAft>
            </a:pPr>
            <a:r>
              <a:rPr lang="en-US" sz="1400" dirty="0"/>
              <a:t>	Throughout the different worlds the player can visit, red and blue pages can be found. These pages can be placed in Sirrus of Achenar’s books respectively, allowing them to speak to the player. They both inform the player that the other brother is to blame for the death of their father and the destruction of his library (Bottom).</a:t>
            </a:r>
          </a:p>
          <a:p>
            <a:pPr defTabSz="914400">
              <a:lnSpc>
                <a:spcPct val="90000"/>
              </a:lnSpc>
              <a:spcAft>
                <a:spcPts val="600"/>
              </a:spcAft>
            </a:pPr>
            <a:r>
              <a:rPr lang="en-US" sz="1400" dirty="0"/>
              <a:t>	There are four per book to be collected, one in each Age. Once the fourth page of either book is found, the respective brother will inform the player of the location of the final page. However, there is also a green book there that the brothers will urge the player to ignore.</a:t>
            </a:r>
          </a:p>
          <a:p>
            <a:pPr defTabSz="914400">
              <a:lnSpc>
                <a:spcPct val="90000"/>
              </a:lnSpc>
              <a:spcAft>
                <a:spcPts val="600"/>
              </a:spcAft>
            </a:pPr>
            <a:r>
              <a:rPr lang="en-US" sz="1400" dirty="0"/>
              <a:t>	This is where the narrative diverges into one of three endings. If the player returns to the main island (Myst) with the last red or blue page and completes either the book of </a:t>
            </a:r>
            <a:r>
              <a:rPr lang="en-US" sz="1400" dirty="0" err="1"/>
              <a:t>Sirrus</a:t>
            </a:r>
            <a:r>
              <a:rPr lang="en-US" sz="1400" dirty="0"/>
              <a:t> or </a:t>
            </a:r>
            <a:r>
              <a:rPr lang="en-US" sz="1400" dirty="0" err="1"/>
              <a:t>Achenar</a:t>
            </a:r>
            <a:r>
              <a:rPr lang="en-US" sz="1400" dirty="0"/>
              <a:t>, freeing that brother, the player will take their place in the prison book. </a:t>
            </a:r>
          </a:p>
          <a:p>
            <a:pPr defTabSz="914400">
              <a:lnSpc>
                <a:spcPct val="90000"/>
              </a:lnSpc>
              <a:spcAft>
                <a:spcPts val="600"/>
              </a:spcAft>
            </a:pPr>
            <a:r>
              <a:rPr lang="en-US" sz="1400" dirty="0"/>
              <a:t>	The third (and canonical) ending takes place if the player uses the green book to enter its Age, where they find Atrus imprisoned. There is a green page hidden on Myst island, and if the player enters the green book’s Age (D’ni, where Atrus and the Art of writing Ages originate) without this page, they are trapped there with Atrus. However, if they bring the page to Atrus, they will return to Myst together. Atrus will thank the player and allow them to roam the Ages freely. If the player returns to where the prison books were located, they will find only scorch marks.</a:t>
            </a:r>
          </a:p>
        </p:txBody>
      </p:sp>
      <p:pic>
        <p:nvPicPr>
          <p:cNvPr id="16" name="Picture 15" descr="A close-up of a book on a shelf&#10;&#10;Description automatically generated">
            <a:extLst>
              <a:ext uri="{FF2B5EF4-FFF2-40B4-BE49-F238E27FC236}">
                <a16:creationId xmlns:a16="http://schemas.microsoft.com/office/drawing/2014/main" id="{5404C7DC-136F-5A8C-2254-EC4F02C2FC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944" r="17112" b="-4"/>
          <a:stretch/>
        </p:blipFill>
        <p:spPr>
          <a:xfrm>
            <a:off x="9343743" y="882277"/>
            <a:ext cx="2607905" cy="2488817"/>
          </a:xfrm>
          <a:prstGeom prst="rect">
            <a:avLst/>
          </a:prstGeom>
        </p:spPr>
      </p:pic>
      <p:pic>
        <p:nvPicPr>
          <p:cNvPr id="20" name="Picture 19" descr="A close-up of a book&#10;&#10;Description automatically generated">
            <a:extLst>
              <a:ext uri="{FF2B5EF4-FFF2-40B4-BE49-F238E27FC236}">
                <a16:creationId xmlns:a16="http://schemas.microsoft.com/office/drawing/2014/main" id="{D43D92CD-07CA-D2CE-E288-D90B5B2219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740" r="4490" b="-2"/>
          <a:stretch/>
        </p:blipFill>
        <p:spPr>
          <a:xfrm>
            <a:off x="6736273" y="3362395"/>
            <a:ext cx="2607737" cy="2539178"/>
          </a:xfrm>
          <a:prstGeom prst="rect">
            <a:avLst/>
          </a:prstGeom>
        </p:spPr>
      </p:pic>
      <p:pic>
        <p:nvPicPr>
          <p:cNvPr id="12" name="Picture 11" descr="A close-up of a book&#10;&#10;Description automatically generated">
            <a:extLst>
              <a:ext uri="{FF2B5EF4-FFF2-40B4-BE49-F238E27FC236}">
                <a16:creationId xmlns:a16="http://schemas.microsoft.com/office/drawing/2014/main" id="{BFAFB0FE-14E3-ED9B-DC12-F7E28C9637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5" r="18975" b="-4"/>
          <a:stretch/>
        </p:blipFill>
        <p:spPr>
          <a:xfrm>
            <a:off x="6738289" y="869769"/>
            <a:ext cx="2607737" cy="2488816"/>
          </a:xfrm>
          <a:prstGeom prst="rect">
            <a:avLst/>
          </a:prstGeom>
        </p:spPr>
      </p:pic>
      <p:pic>
        <p:nvPicPr>
          <p:cNvPr id="10" name="Picture 9" descr="A book with a picture of a bear&#10;&#10;Description automatically generated">
            <a:extLst>
              <a:ext uri="{FF2B5EF4-FFF2-40B4-BE49-F238E27FC236}">
                <a16:creationId xmlns:a16="http://schemas.microsoft.com/office/drawing/2014/main" id="{F8C87346-2EAE-378A-D07D-DD0642CFA1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14" r="20625" b="-2"/>
          <a:stretch/>
        </p:blipFill>
        <p:spPr>
          <a:xfrm>
            <a:off x="9343911" y="3362393"/>
            <a:ext cx="2611868" cy="2539178"/>
          </a:xfrm>
          <a:prstGeom prst="rect">
            <a:avLst/>
          </a:prstGeom>
        </p:spPr>
      </p:pic>
      <p:sp>
        <p:nvSpPr>
          <p:cNvPr id="6" name="Slide Number Placeholder 5">
            <a:extLst>
              <a:ext uri="{FF2B5EF4-FFF2-40B4-BE49-F238E27FC236}">
                <a16:creationId xmlns:a16="http://schemas.microsoft.com/office/drawing/2014/main" id="{C7DF727D-D294-CE68-62B7-A25375DE7D0F}"/>
              </a:ext>
            </a:extLst>
          </p:cNvPr>
          <p:cNvSpPr>
            <a:spLocks noGrp="1"/>
          </p:cNvSpPr>
          <p:nvPr>
            <p:ph type="sldNum" sz="quarter" idx="12"/>
          </p:nvPr>
        </p:nvSpPr>
        <p:spPr/>
        <p:txBody>
          <a:bodyPr/>
          <a:lstStyle/>
          <a:p>
            <a:fld id="{330EA680-D336-4FF7-8B7A-9848BB0A1C32}" type="slidenum">
              <a:rPr lang="en-US" smtClean="0"/>
              <a:t>26</a:t>
            </a:fld>
            <a:endParaRPr lang="en-US" dirty="0"/>
          </a:p>
        </p:txBody>
      </p:sp>
      <p:sp>
        <p:nvSpPr>
          <p:cNvPr id="7" name="Date Placeholder 6">
            <a:extLst>
              <a:ext uri="{FF2B5EF4-FFF2-40B4-BE49-F238E27FC236}">
                <a16:creationId xmlns:a16="http://schemas.microsoft.com/office/drawing/2014/main" id="{8CD0E909-8A33-6C46-9481-9A7F7F8290D7}"/>
              </a:ext>
            </a:extLst>
          </p:cNvPr>
          <p:cNvSpPr>
            <a:spLocks noGrp="1"/>
          </p:cNvSpPr>
          <p:nvPr>
            <p:ph type="dt" sz="half" idx="10"/>
          </p:nvPr>
        </p:nvSpPr>
        <p:spPr/>
        <p:txBody>
          <a:bodyPr/>
          <a:lstStyle/>
          <a:p>
            <a:r>
              <a:rPr lang="en-US" dirty="0"/>
              <a:t>Myst: 3/12</a:t>
            </a:r>
          </a:p>
        </p:txBody>
      </p:sp>
    </p:spTree>
    <p:extLst>
      <p:ext uri="{BB962C8B-B14F-4D97-AF65-F5344CB8AC3E}">
        <p14:creationId xmlns:p14="http://schemas.microsoft.com/office/powerpoint/2010/main" val="2061922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BC44B-9C9A-030E-C679-FAEE4DC49FB5}"/>
              </a:ext>
            </a:extLst>
          </p:cNvPr>
          <p:cNvSpPr>
            <a:spLocks noGrp="1"/>
          </p:cNvSpPr>
          <p:nvPr>
            <p:ph type="title"/>
          </p:nvPr>
        </p:nvSpPr>
        <p:spPr>
          <a:xfrm>
            <a:off x="0" y="454618"/>
            <a:ext cx="10515600" cy="1066676"/>
          </a:xfrm>
        </p:spPr>
        <p:txBody>
          <a:bodyPr>
            <a:normAutofit/>
          </a:bodyPr>
          <a:lstStyle/>
          <a:p>
            <a:r>
              <a:rPr lang="en-US" sz="3200" i="1" kern="1200" dirty="0">
                <a:solidFill>
                  <a:schemeClr val="tx1"/>
                </a:solidFill>
                <a:latin typeface="+mj-lt"/>
                <a:ea typeface="+mj-ea"/>
                <a:cs typeface="+mj-cs"/>
              </a:rPr>
              <a:t>Myst: Masterpiece Edition</a:t>
            </a:r>
            <a:r>
              <a:rPr lang="en-US" sz="3200" kern="1200" dirty="0">
                <a:solidFill>
                  <a:schemeClr val="tx1"/>
                </a:solidFill>
                <a:latin typeface="+mj-lt"/>
                <a:ea typeface="+mj-ea"/>
                <a:cs typeface="+mj-cs"/>
              </a:rPr>
              <a:t>: Overview - Mechanics</a:t>
            </a:r>
            <a:endParaRPr lang="en-GB" sz="3200" dirty="0"/>
          </a:p>
        </p:txBody>
      </p:sp>
      <p:sp>
        <p:nvSpPr>
          <p:cNvPr id="4" name="TextBox 3">
            <a:extLst>
              <a:ext uri="{FF2B5EF4-FFF2-40B4-BE49-F238E27FC236}">
                <a16:creationId xmlns:a16="http://schemas.microsoft.com/office/drawing/2014/main" id="{FD5F86D8-FCC9-0180-96B8-046C68F30C0D}"/>
              </a:ext>
            </a:extLst>
          </p:cNvPr>
          <p:cNvSpPr txBox="1"/>
          <p:nvPr/>
        </p:nvSpPr>
        <p:spPr>
          <a:xfrm>
            <a:off x="0" y="1610789"/>
            <a:ext cx="5024761" cy="4619726"/>
          </a:xfrm>
          <a:prstGeom prst="rect">
            <a:avLst/>
          </a:prstGeom>
          <a:noFill/>
        </p:spPr>
        <p:txBody>
          <a:bodyPr wrap="square">
            <a:spAutoFit/>
          </a:bodyPr>
          <a:lstStyle/>
          <a:p>
            <a:pPr>
              <a:lnSpc>
                <a:spcPct val="107000"/>
              </a:lnSpc>
              <a:spcAft>
                <a:spcPts val="800"/>
              </a:spcAft>
            </a:pPr>
            <a:r>
              <a:rPr lang="en-GB" sz="1800" kern="100" dirty="0">
                <a:effectLst/>
                <a:ea typeface="Calibri" panose="020F0502020204030204" pitchFamily="34" charset="0"/>
                <a:cs typeface="Times New Roman" panose="02020603050405020304" pitchFamily="18" charset="0"/>
              </a:rPr>
              <a:t>In </a:t>
            </a:r>
            <a:r>
              <a:rPr lang="en-GB" sz="1800" i="1" kern="100" dirty="0">
                <a:effectLst/>
                <a:ea typeface="Calibri" panose="020F0502020204030204" pitchFamily="34" charset="0"/>
                <a:cs typeface="Times New Roman" panose="02020603050405020304" pitchFamily="18" charset="0"/>
              </a:rPr>
              <a:t>Myst: Masterpiece Edition</a:t>
            </a:r>
            <a:r>
              <a:rPr lang="en-GB" sz="1800" kern="100" dirty="0">
                <a:effectLst/>
                <a:ea typeface="Calibri" panose="020F0502020204030204" pitchFamily="34" charset="0"/>
                <a:cs typeface="Times New Roman" panose="02020603050405020304" pitchFamily="18" charset="0"/>
              </a:rPr>
              <a:t>, like the original, the player does not move freely as in other, more modern “walking sims.” Rather, the player clicks on the screen in the direction they wish to go. This was updated for the 2014 remake, </a:t>
            </a:r>
            <a:r>
              <a:rPr lang="en-GB" sz="1800" i="1" kern="100" dirty="0">
                <a:effectLst/>
                <a:ea typeface="Calibri" panose="020F0502020204030204" pitchFamily="34" charset="0"/>
                <a:cs typeface="Times New Roman" panose="02020603050405020304" pitchFamily="18" charset="0"/>
              </a:rPr>
              <a:t>realMyst: Masterpiece Edition</a:t>
            </a:r>
            <a:r>
              <a:rPr lang="en-GB" sz="1800" kern="100" dirty="0">
                <a:effectLst/>
                <a:ea typeface="Calibri" panose="020F0502020204030204" pitchFamily="34" charset="0"/>
                <a:cs typeface="Times New Roman" panose="02020603050405020304" pitchFamily="18" charset="0"/>
              </a:rPr>
              <a:t>, to include more familiar movement </a:t>
            </a:r>
            <a:r>
              <a:rPr lang="en-GB" sz="1800" kern="100" dirty="0">
                <a:effectLst/>
                <a:ea typeface="Calibri" panose="020F0502020204030204" pitchFamily="34" charset="0"/>
                <a:cs typeface="Calibri" panose="020F0502020204030204" pitchFamily="34" charset="0"/>
              </a:rPr>
              <a:t>(Cyan Games, n.d.).</a:t>
            </a:r>
          </a:p>
          <a:p>
            <a:pPr>
              <a:lnSpc>
                <a:spcPct val="107000"/>
              </a:lnSpc>
              <a:spcAft>
                <a:spcPts val="800"/>
              </a:spcAft>
            </a:pPr>
            <a:r>
              <a:rPr lang="en-GB" sz="1800" i="1" kern="100" dirty="0">
                <a:effectLst/>
                <a:ea typeface="Calibri" panose="020F0502020204030204" pitchFamily="34" charset="0"/>
                <a:cs typeface="Calibri" panose="020F0502020204030204" pitchFamily="34" charset="0"/>
              </a:rPr>
              <a:t>Myst </a:t>
            </a:r>
            <a:r>
              <a:rPr lang="en-GB" sz="1800" kern="100" dirty="0">
                <a:effectLst/>
                <a:ea typeface="Calibri" panose="020F0502020204030204" pitchFamily="34" charset="0"/>
                <a:cs typeface="Calibri" panose="020F0502020204030204" pitchFamily="34" charset="0"/>
              </a:rPr>
              <a:t>is, at its core, a puzzle and logic game. For example, the “hub” world of Myst contains the linking books to five other ages (including D’ni). Each of these books is locked behind a puzzle. To access each of the various “Ages,” a series of puzzles must first be completed, most containing three steps. </a:t>
            </a:r>
            <a:endParaRPr lang="en-GB" sz="1800" kern="100" dirty="0">
              <a:effectLst/>
              <a:ea typeface="Calibri" panose="020F0502020204030204" pitchFamily="34" charset="0"/>
              <a:cs typeface="Times New Roman" panose="02020603050405020304" pitchFamily="18" charset="0"/>
            </a:endParaRPr>
          </a:p>
        </p:txBody>
      </p:sp>
      <p:pic>
        <p:nvPicPr>
          <p:cNvPr id="5" name="Picture 4" descr="Map of the main island in Myst, showing the golden paths and interconnected puzzles.">
            <a:extLst>
              <a:ext uri="{FF2B5EF4-FFF2-40B4-BE49-F238E27FC236}">
                <a16:creationId xmlns:a16="http://schemas.microsoft.com/office/drawing/2014/main" id="{47A7D4DF-BA2D-ADE1-8A50-6E8289C2800E}"/>
              </a:ext>
            </a:extLst>
          </p:cNvPr>
          <p:cNvPicPr>
            <a:picLocks noChangeAspect="1"/>
          </p:cNvPicPr>
          <p:nvPr/>
        </p:nvPicPr>
        <p:blipFill>
          <a:blip r:embed="rId2"/>
          <a:stretch>
            <a:fillRect/>
          </a:stretch>
        </p:blipFill>
        <p:spPr>
          <a:xfrm>
            <a:off x="5019603" y="1610788"/>
            <a:ext cx="7172397" cy="4035409"/>
          </a:xfrm>
          <a:prstGeom prst="rect">
            <a:avLst/>
          </a:prstGeom>
        </p:spPr>
      </p:pic>
      <p:sp>
        <p:nvSpPr>
          <p:cNvPr id="7" name="Slide Number Placeholder 6">
            <a:extLst>
              <a:ext uri="{FF2B5EF4-FFF2-40B4-BE49-F238E27FC236}">
                <a16:creationId xmlns:a16="http://schemas.microsoft.com/office/drawing/2014/main" id="{7EB65890-41C8-7C33-9556-D8182066E845}"/>
              </a:ext>
            </a:extLst>
          </p:cNvPr>
          <p:cNvSpPr>
            <a:spLocks noGrp="1"/>
          </p:cNvSpPr>
          <p:nvPr>
            <p:ph type="sldNum" sz="quarter" idx="12"/>
          </p:nvPr>
        </p:nvSpPr>
        <p:spPr/>
        <p:txBody>
          <a:bodyPr/>
          <a:lstStyle/>
          <a:p>
            <a:fld id="{330EA680-D336-4FF7-8B7A-9848BB0A1C32}" type="slidenum">
              <a:rPr lang="en-US" smtClean="0"/>
              <a:t>27</a:t>
            </a:fld>
            <a:endParaRPr lang="en-US" dirty="0"/>
          </a:p>
        </p:txBody>
      </p:sp>
      <p:sp>
        <p:nvSpPr>
          <p:cNvPr id="8" name="Date Placeholder 7">
            <a:extLst>
              <a:ext uri="{FF2B5EF4-FFF2-40B4-BE49-F238E27FC236}">
                <a16:creationId xmlns:a16="http://schemas.microsoft.com/office/drawing/2014/main" id="{33ED23E0-6B7C-83D3-BCF6-D417D8D48CD0}"/>
              </a:ext>
            </a:extLst>
          </p:cNvPr>
          <p:cNvSpPr>
            <a:spLocks noGrp="1"/>
          </p:cNvSpPr>
          <p:nvPr>
            <p:ph type="dt" sz="half" idx="10"/>
          </p:nvPr>
        </p:nvSpPr>
        <p:spPr/>
        <p:txBody>
          <a:bodyPr/>
          <a:lstStyle/>
          <a:p>
            <a:r>
              <a:rPr lang="en-US" dirty="0"/>
              <a:t>Myst: 4/12</a:t>
            </a:r>
          </a:p>
        </p:txBody>
      </p:sp>
    </p:spTree>
    <p:extLst>
      <p:ext uri="{BB962C8B-B14F-4D97-AF65-F5344CB8AC3E}">
        <p14:creationId xmlns:p14="http://schemas.microsoft.com/office/powerpoint/2010/main" val="2401360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CF834D-7E42-8319-AB7B-0F8BDDF2FF0B}"/>
              </a:ext>
            </a:extLst>
          </p:cNvPr>
          <p:cNvSpPr>
            <a:spLocks noGrp="1"/>
          </p:cNvSpPr>
          <p:nvPr>
            <p:ph type="title"/>
          </p:nvPr>
        </p:nvSpPr>
        <p:spPr>
          <a:xfrm>
            <a:off x="4833366" y="543070"/>
            <a:ext cx="6870954" cy="1675626"/>
          </a:xfrm>
        </p:spPr>
        <p:txBody>
          <a:bodyPr vert="horz" lIns="91440" tIns="45720" rIns="91440" bIns="45720" rtlCol="0" anchor="ctr">
            <a:normAutofit/>
          </a:bodyPr>
          <a:lstStyle/>
          <a:p>
            <a:r>
              <a:rPr lang="en-US" sz="3200" i="1" kern="1200" dirty="0">
                <a:solidFill>
                  <a:schemeClr val="tx1"/>
                </a:solidFill>
                <a:latin typeface="+mj-lt"/>
                <a:ea typeface="+mj-ea"/>
                <a:cs typeface="+mj-cs"/>
              </a:rPr>
              <a:t>Myst: Masterpiece Edition</a:t>
            </a:r>
            <a:r>
              <a:rPr lang="en-US" sz="3200" kern="1200" dirty="0">
                <a:solidFill>
                  <a:schemeClr val="tx1"/>
                </a:solidFill>
                <a:latin typeface="+mj-lt"/>
                <a:ea typeface="+mj-ea"/>
                <a:cs typeface="+mj-cs"/>
              </a:rPr>
              <a:t>: Overview - Mechanics</a:t>
            </a:r>
          </a:p>
        </p:txBody>
      </p:sp>
      <p:pic>
        <p:nvPicPr>
          <p:cNvPr id="10" name="Picture 9" descr="A book with writing on it&#10;&#10;Description automatically generated">
            <a:extLst>
              <a:ext uri="{FF2B5EF4-FFF2-40B4-BE49-F238E27FC236}">
                <a16:creationId xmlns:a16="http://schemas.microsoft.com/office/drawing/2014/main" id="{294B5416-AC2E-BADB-93E7-1C1EB50DB8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263" r="3" b="15442"/>
          <a:stretch/>
        </p:blipFill>
        <p:spPr>
          <a:xfrm>
            <a:off x="20" y="2346839"/>
            <a:ext cx="4187091" cy="2164321"/>
          </a:xfrm>
          <a:prstGeom prst="rect">
            <a:avLst/>
          </a:prstGeom>
        </p:spPr>
      </p:pic>
      <p:pic>
        <p:nvPicPr>
          <p:cNvPr id="6" name="Picture 5" descr="A video game screen shot of a park&#10;&#10;Description automatically generated">
            <a:extLst>
              <a:ext uri="{FF2B5EF4-FFF2-40B4-BE49-F238E27FC236}">
                <a16:creationId xmlns:a16="http://schemas.microsoft.com/office/drawing/2014/main" id="{8004B126-D5B8-E7B6-E9E6-ABED46149F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47" r="3" b="661"/>
          <a:stretch/>
        </p:blipFill>
        <p:spPr>
          <a:xfrm>
            <a:off x="-1" y="-14707"/>
            <a:ext cx="4187091" cy="2164321"/>
          </a:xfrm>
          <a:prstGeom prst="rect">
            <a:avLst/>
          </a:prstGeom>
        </p:spPr>
      </p:pic>
      <p:pic>
        <p:nvPicPr>
          <p:cNvPr id="8" name="Picture 7" descr="A notebook with writing on it&#10;&#10;Description automatically generated">
            <a:extLst>
              <a:ext uri="{FF2B5EF4-FFF2-40B4-BE49-F238E27FC236}">
                <a16:creationId xmlns:a16="http://schemas.microsoft.com/office/drawing/2014/main" id="{2E7DE146-CA54-6432-5688-D3B75F9C05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 r="3" b="27577"/>
          <a:stretch/>
        </p:blipFill>
        <p:spPr>
          <a:xfrm>
            <a:off x="20" y="4693680"/>
            <a:ext cx="4187091" cy="2164321"/>
          </a:xfrm>
          <a:prstGeom prst="rect">
            <a:avLst/>
          </a:prstGeom>
        </p:spPr>
      </p:pic>
      <p:sp>
        <p:nvSpPr>
          <p:cNvPr id="4" name="TextBox 3">
            <a:extLst>
              <a:ext uri="{FF2B5EF4-FFF2-40B4-BE49-F238E27FC236}">
                <a16:creationId xmlns:a16="http://schemas.microsoft.com/office/drawing/2014/main" id="{CED96234-D3FE-F13B-8656-F528723B4BF6}"/>
              </a:ext>
            </a:extLst>
          </p:cNvPr>
          <p:cNvSpPr txBox="1"/>
          <p:nvPr/>
        </p:nvSpPr>
        <p:spPr>
          <a:xfrm>
            <a:off x="4833366" y="2399720"/>
            <a:ext cx="6870954" cy="3736507"/>
          </a:xfrm>
          <a:prstGeom prst="rect">
            <a:avLst/>
          </a:prstGeom>
        </p:spPr>
        <p:txBody>
          <a:bodyPr vert="horz" lIns="91440" tIns="45720" rIns="91440" bIns="45720" rtlCol="0">
            <a:normAutofit/>
          </a:bodyPr>
          <a:lstStyle/>
          <a:p>
            <a:pPr defTabSz="914400">
              <a:lnSpc>
                <a:spcPct val="90000"/>
              </a:lnSpc>
              <a:spcAft>
                <a:spcPts val="600"/>
              </a:spcAft>
            </a:pPr>
            <a:r>
              <a:rPr lang="en-US" sz="2000" dirty="0">
                <a:effectLst/>
              </a:rPr>
              <a:t>Much of the game is structured in this way, with each puzzle relying on the player discovering information in a different location. Often the player sees the goal long before they see the starting point. For example, the player starts off directly next to a half-sunken sailing ship. This ship contains a linking book, but there is no obvious way to immediately get there. It is not until the player has explored the island that they will find what appears to be the starting point, a fountain with a model of the ship in the middle (Top). </a:t>
            </a:r>
          </a:p>
          <a:p>
            <a:pPr defTabSz="914400">
              <a:lnSpc>
                <a:spcPct val="90000"/>
              </a:lnSpc>
              <a:spcAft>
                <a:spcPts val="600"/>
              </a:spcAft>
            </a:pPr>
            <a:r>
              <a:rPr lang="en-US" sz="2000" dirty="0">
                <a:effectLst/>
              </a:rPr>
              <a:t>To allay backtracking, </a:t>
            </a:r>
            <a:r>
              <a:rPr lang="en-GB" sz="2000" dirty="0">
                <a:effectLst/>
              </a:rPr>
              <a:t>utilising</a:t>
            </a:r>
            <a:r>
              <a:rPr lang="en-US" sz="2000" dirty="0">
                <a:effectLst/>
              </a:rPr>
              <a:t> a notebook should be recommended</a:t>
            </a:r>
            <a:r>
              <a:rPr lang="en-US" sz="2000" dirty="0"/>
              <a:t> (Middle, Bottom).</a:t>
            </a:r>
          </a:p>
        </p:txBody>
      </p:sp>
      <p:sp>
        <p:nvSpPr>
          <p:cNvPr id="7" name="Slide Number Placeholder 6">
            <a:extLst>
              <a:ext uri="{FF2B5EF4-FFF2-40B4-BE49-F238E27FC236}">
                <a16:creationId xmlns:a16="http://schemas.microsoft.com/office/drawing/2014/main" id="{B0D13E0E-751A-7100-2D56-757A21BCCBD2}"/>
              </a:ext>
            </a:extLst>
          </p:cNvPr>
          <p:cNvSpPr>
            <a:spLocks noGrp="1"/>
          </p:cNvSpPr>
          <p:nvPr>
            <p:ph type="sldNum" sz="quarter" idx="12"/>
          </p:nvPr>
        </p:nvSpPr>
        <p:spPr/>
        <p:txBody>
          <a:bodyPr/>
          <a:lstStyle/>
          <a:p>
            <a:fld id="{330EA680-D336-4FF7-8B7A-9848BB0A1C32}" type="slidenum">
              <a:rPr lang="en-US" smtClean="0"/>
              <a:t>28</a:t>
            </a:fld>
            <a:endParaRPr lang="en-US" dirty="0"/>
          </a:p>
        </p:txBody>
      </p:sp>
      <p:sp>
        <p:nvSpPr>
          <p:cNvPr id="9" name="Date Placeholder 8">
            <a:extLst>
              <a:ext uri="{FF2B5EF4-FFF2-40B4-BE49-F238E27FC236}">
                <a16:creationId xmlns:a16="http://schemas.microsoft.com/office/drawing/2014/main" id="{3841FFA4-1755-3678-D14C-1BEAD474925B}"/>
              </a:ext>
            </a:extLst>
          </p:cNvPr>
          <p:cNvSpPr>
            <a:spLocks noGrp="1"/>
          </p:cNvSpPr>
          <p:nvPr>
            <p:ph type="dt" sz="half" idx="10"/>
          </p:nvPr>
        </p:nvSpPr>
        <p:spPr>
          <a:xfrm>
            <a:off x="4187090" y="140384"/>
            <a:ext cx="2743200" cy="365125"/>
          </a:xfrm>
        </p:spPr>
        <p:txBody>
          <a:bodyPr/>
          <a:lstStyle/>
          <a:p>
            <a:r>
              <a:rPr lang="en-US" dirty="0"/>
              <a:t>Myst: 5/12</a:t>
            </a:r>
          </a:p>
        </p:txBody>
      </p:sp>
    </p:spTree>
    <p:extLst>
      <p:ext uri="{BB962C8B-B14F-4D97-AF65-F5344CB8AC3E}">
        <p14:creationId xmlns:p14="http://schemas.microsoft.com/office/powerpoint/2010/main" val="955071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15BF-A656-BD27-2EDB-34B460214D86}"/>
              </a:ext>
            </a:extLst>
          </p:cNvPr>
          <p:cNvSpPr>
            <a:spLocks noGrp="1"/>
          </p:cNvSpPr>
          <p:nvPr>
            <p:ph type="title"/>
          </p:nvPr>
        </p:nvSpPr>
        <p:spPr>
          <a:xfrm>
            <a:off x="0" y="317354"/>
            <a:ext cx="3342640" cy="2963891"/>
          </a:xfrm>
        </p:spPr>
        <p:txBody>
          <a:bodyPr>
            <a:noAutofit/>
          </a:bodyPr>
          <a:lstStyle/>
          <a:p>
            <a:r>
              <a:rPr lang="en-US" sz="3200" i="1" kern="1200" dirty="0">
                <a:solidFill>
                  <a:schemeClr val="tx1"/>
                </a:solidFill>
                <a:latin typeface="+mj-lt"/>
                <a:ea typeface="+mj-ea"/>
                <a:cs typeface="+mj-cs"/>
              </a:rPr>
              <a:t>Myst: Masterpiece Edition</a:t>
            </a:r>
            <a:r>
              <a:rPr lang="en-US" sz="3200" kern="1200" dirty="0">
                <a:solidFill>
                  <a:schemeClr val="tx1"/>
                </a:solidFill>
                <a:latin typeface="+mj-lt"/>
                <a:ea typeface="+mj-ea"/>
                <a:cs typeface="+mj-cs"/>
              </a:rPr>
              <a:t>: Overview - Gameplay Experience and World</a:t>
            </a:r>
            <a:endParaRPr lang="en-GB" sz="3200" dirty="0"/>
          </a:p>
        </p:txBody>
      </p:sp>
      <p:sp>
        <p:nvSpPr>
          <p:cNvPr id="4" name="TextBox 3">
            <a:extLst>
              <a:ext uri="{FF2B5EF4-FFF2-40B4-BE49-F238E27FC236}">
                <a16:creationId xmlns:a16="http://schemas.microsoft.com/office/drawing/2014/main" id="{70C2453F-5AE5-6EFC-E6E9-8B91667536F7}"/>
              </a:ext>
            </a:extLst>
          </p:cNvPr>
          <p:cNvSpPr txBox="1"/>
          <p:nvPr/>
        </p:nvSpPr>
        <p:spPr>
          <a:xfrm>
            <a:off x="343223" y="3576755"/>
            <a:ext cx="6401587" cy="3120854"/>
          </a:xfrm>
          <a:prstGeom prst="rect">
            <a:avLst/>
          </a:prstGeom>
          <a:noFill/>
        </p:spPr>
        <p:txBody>
          <a:bodyPr wrap="square">
            <a:spAutoFit/>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Each of the various Ages/levels the player visits are highly unique. The hub world, Myst, consists of a small island in an endless ocean. There is no background music, only the sounds of wind and water. The Selentic Age also seems to be an island in a vast ocean, but while Myst is wooded and green, the Selentic Age is desolate and sandy, with only one small area of greenery</a:t>
            </a:r>
            <a:r>
              <a:rPr lang="en-GB" sz="1600" dirty="0">
                <a:latin typeface="Calibri" panose="020F0502020204030204" pitchFamily="34" charset="0"/>
                <a:ea typeface="Calibri" panose="020F0502020204030204" pitchFamily="34" charset="0"/>
                <a:cs typeface="Times New Roman" panose="02020603050405020304" pitchFamily="18" charset="0"/>
              </a:rPr>
              <a:t> (Top Right).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defTabSz="914400">
              <a:lnSpc>
                <a:spcPct val="90000"/>
              </a:lnSpc>
              <a:spcAft>
                <a:spcPts val="600"/>
              </a:spcAft>
            </a:pP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The player has a limited amount of agency within the world. There are few paths to follow, and the movement mechanic of clicking in the direction the player wishes to travel does not lend itself to a freeform experience. However, </a:t>
            </a:r>
            <a:r>
              <a:rPr lang="en-GB" sz="1600" i="1" kern="100" dirty="0">
                <a:effectLst/>
                <a:latin typeface="Calibri" panose="020F0502020204030204" pitchFamily="34" charset="0"/>
                <a:ea typeface="Calibri" panose="020F0502020204030204" pitchFamily="34" charset="0"/>
                <a:cs typeface="Times New Roman" panose="02020603050405020304" pitchFamily="18" charset="0"/>
              </a:rPr>
              <a:t>Myst </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does an excellent job of making the player feel smart for solving a puzzle. </a:t>
            </a:r>
            <a:r>
              <a:rPr lang="en-GB" sz="1600" i="1" kern="100" dirty="0">
                <a:effectLst/>
                <a:latin typeface="Calibri" panose="020F0502020204030204" pitchFamily="34" charset="0"/>
                <a:ea typeface="Calibri" panose="020F0502020204030204" pitchFamily="34" charset="0"/>
                <a:cs typeface="Times New Roman" panose="02020603050405020304" pitchFamily="18" charset="0"/>
              </a:rPr>
              <a:t>Myst </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is a challenging game, and any progress feels like a great achievement both due to the game’s challenge and extensive use of auditory and visual feedback. </a:t>
            </a:r>
          </a:p>
        </p:txBody>
      </p:sp>
      <p:pic>
        <p:nvPicPr>
          <p:cNvPr id="6" name="Picture 5" descr="A wooden bridge in a forest&#10;&#10;Description automatically generated with medium confidence">
            <a:extLst>
              <a:ext uri="{FF2B5EF4-FFF2-40B4-BE49-F238E27FC236}">
                <a16:creationId xmlns:a16="http://schemas.microsoft.com/office/drawing/2014/main" id="{E7561A56-7732-D34B-C44A-1C7A6CCBCE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4810" y="3793956"/>
            <a:ext cx="5447190" cy="3064044"/>
          </a:xfrm>
          <a:prstGeom prst="rect">
            <a:avLst/>
          </a:prstGeom>
        </p:spPr>
      </p:pic>
      <p:pic>
        <p:nvPicPr>
          <p:cNvPr id="8" name="Picture 7" descr="A bridge with a rope tied to the water&#10;&#10;Description automatically generated with medium confidence">
            <a:extLst>
              <a:ext uri="{FF2B5EF4-FFF2-40B4-BE49-F238E27FC236}">
                <a16:creationId xmlns:a16="http://schemas.microsoft.com/office/drawing/2014/main" id="{A3DC1545-F6D4-5CCE-D5B2-898E9D80E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810" y="224483"/>
            <a:ext cx="5696919" cy="3204517"/>
          </a:xfrm>
          <a:prstGeom prst="rect">
            <a:avLst/>
          </a:prstGeom>
        </p:spPr>
      </p:pic>
      <p:pic>
        <p:nvPicPr>
          <p:cNvPr id="3" name="Picture 2" descr="A screenshot of a video game&#10;&#10;Description automatically generated">
            <a:extLst>
              <a:ext uri="{FF2B5EF4-FFF2-40B4-BE49-F238E27FC236}">
                <a16:creationId xmlns:a16="http://schemas.microsoft.com/office/drawing/2014/main" id="{CF94243A-A944-E680-C459-E8C570D43D2F}"/>
              </a:ext>
            </a:extLst>
          </p:cNvPr>
          <p:cNvPicPr>
            <a:picLocks noChangeAspect="1"/>
          </p:cNvPicPr>
          <p:nvPr/>
        </p:nvPicPr>
        <p:blipFill rotWithShape="1">
          <a:blip r:embed="rId4">
            <a:extLst>
              <a:ext uri="{28A0092B-C50C-407E-A947-70E740481C1C}">
                <a14:useLocalDpi xmlns:a14="http://schemas.microsoft.com/office/drawing/2010/main" val="0"/>
              </a:ext>
            </a:extLst>
          </a:blip>
          <a:srcRect l="19670" r="21049" b="-1"/>
          <a:stretch/>
        </p:blipFill>
        <p:spPr>
          <a:xfrm>
            <a:off x="3232904" y="224483"/>
            <a:ext cx="3511906" cy="3332469"/>
          </a:xfrm>
          <a:prstGeom prst="rect">
            <a:avLst/>
          </a:prstGeom>
          <a:effectLst>
            <a:outerShdw blurRad="127000" dist="50800" dir="10800000" sx="99000" sy="99000" algn="r" rotWithShape="0">
              <a:prstClr val="black">
                <a:alpha val="40000"/>
              </a:prstClr>
            </a:outerShdw>
          </a:effectLst>
        </p:spPr>
      </p:pic>
      <p:sp>
        <p:nvSpPr>
          <p:cNvPr id="9" name="Slide Number Placeholder 8">
            <a:extLst>
              <a:ext uri="{FF2B5EF4-FFF2-40B4-BE49-F238E27FC236}">
                <a16:creationId xmlns:a16="http://schemas.microsoft.com/office/drawing/2014/main" id="{9F0DA584-6240-8F28-1172-F7A354513F6F}"/>
              </a:ext>
            </a:extLst>
          </p:cNvPr>
          <p:cNvSpPr>
            <a:spLocks noGrp="1"/>
          </p:cNvSpPr>
          <p:nvPr>
            <p:ph type="sldNum" sz="quarter" idx="12"/>
          </p:nvPr>
        </p:nvSpPr>
        <p:spPr/>
        <p:txBody>
          <a:bodyPr/>
          <a:lstStyle/>
          <a:p>
            <a:fld id="{330EA680-D336-4FF7-8B7A-9848BB0A1C32}" type="slidenum">
              <a:rPr lang="en-US" smtClean="0"/>
              <a:t>29</a:t>
            </a:fld>
            <a:endParaRPr lang="en-US" dirty="0"/>
          </a:p>
        </p:txBody>
      </p:sp>
      <p:sp>
        <p:nvSpPr>
          <p:cNvPr id="10" name="Date Placeholder 9">
            <a:extLst>
              <a:ext uri="{FF2B5EF4-FFF2-40B4-BE49-F238E27FC236}">
                <a16:creationId xmlns:a16="http://schemas.microsoft.com/office/drawing/2014/main" id="{CAFAE5C9-CEB7-DCF1-CE54-7EA2737A57A8}"/>
              </a:ext>
            </a:extLst>
          </p:cNvPr>
          <p:cNvSpPr>
            <a:spLocks noGrp="1"/>
          </p:cNvSpPr>
          <p:nvPr>
            <p:ph type="dt" sz="half" idx="10"/>
          </p:nvPr>
        </p:nvSpPr>
        <p:spPr/>
        <p:txBody>
          <a:bodyPr/>
          <a:lstStyle/>
          <a:p>
            <a:r>
              <a:rPr lang="en-US" dirty="0"/>
              <a:t>Myst: 6/12</a:t>
            </a:r>
          </a:p>
        </p:txBody>
      </p:sp>
    </p:spTree>
    <p:extLst>
      <p:ext uri="{BB962C8B-B14F-4D97-AF65-F5344CB8AC3E}">
        <p14:creationId xmlns:p14="http://schemas.microsoft.com/office/powerpoint/2010/main" val="3249235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G1">
            <a:extLst>
              <a:ext uri="{FF2B5EF4-FFF2-40B4-BE49-F238E27FC236}">
                <a16:creationId xmlns:a16="http://schemas.microsoft.com/office/drawing/2014/main" id="{D3D1569F-93B4-A67D-8684-8FD142200BEA}"/>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4131580F-24AE-1B0B-84D0-B5AFCB0A4133}"/>
              </a:ext>
            </a:extLst>
          </p:cNvPr>
          <p:cNvSpPr>
            <a:spLocks noGrp="1"/>
          </p:cNvSpPr>
          <p:nvPr>
            <p:ph type="ctrTitle"/>
          </p:nvPr>
        </p:nvSpPr>
        <p:spPr>
          <a:xfrm>
            <a:off x="3696511" y="797668"/>
            <a:ext cx="4798978" cy="746500"/>
          </a:xfrm>
        </p:spPr>
        <p:txBody>
          <a:bodyPr>
            <a:normAutofit/>
          </a:bodyPr>
          <a:lstStyle/>
          <a:p>
            <a:r>
              <a:rPr lang="en-GB" sz="3200" i="1" dirty="0">
                <a:solidFill>
                  <a:srgbClr val="FFFFFF"/>
                </a:solidFill>
              </a:rPr>
              <a:t>What Remains of Edith Finch</a:t>
            </a:r>
            <a:r>
              <a:rPr lang="en-GB" sz="3200" dirty="0">
                <a:solidFill>
                  <a:srgbClr val="FFFFFF"/>
                </a:solidFill>
              </a:rPr>
              <a:t> </a:t>
            </a:r>
          </a:p>
        </p:txBody>
      </p:sp>
      <p:sp>
        <p:nvSpPr>
          <p:cNvPr id="4" name="TextBox 3">
            <a:extLst>
              <a:ext uri="{FF2B5EF4-FFF2-40B4-BE49-F238E27FC236}">
                <a16:creationId xmlns:a16="http://schemas.microsoft.com/office/drawing/2014/main" id="{761EB770-C079-79F9-9E87-2FC01C4876D8}"/>
              </a:ext>
            </a:extLst>
          </p:cNvPr>
          <p:cNvSpPr txBox="1"/>
          <p:nvPr/>
        </p:nvSpPr>
        <p:spPr>
          <a:xfrm>
            <a:off x="5524369" y="3198166"/>
            <a:ext cx="1143262" cy="461665"/>
          </a:xfrm>
          <a:prstGeom prst="rect">
            <a:avLst/>
          </a:prstGeom>
          <a:noFill/>
        </p:spPr>
        <p:txBody>
          <a:bodyPr wrap="none" rtlCol="0">
            <a:spAutoFit/>
          </a:bodyPr>
          <a:lstStyle/>
          <a:p>
            <a:pPr algn="ctr"/>
            <a:r>
              <a:rPr lang="en-GB" sz="2400" dirty="0">
                <a:latin typeface="+mj-lt"/>
              </a:rPr>
              <a:t>Context</a:t>
            </a:r>
            <a:endParaRPr lang="en-GB" sz="2800" dirty="0">
              <a:latin typeface="+mj-lt"/>
            </a:endParaRPr>
          </a:p>
        </p:txBody>
      </p:sp>
      <p:sp>
        <p:nvSpPr>
          <p:cNvPr id="3" name="Content Placeholder 2">
            <a:extLst>
              <a:ext uri="{FF2B5EF4-FFF2-40B4-BE49-F238E27FC236}">
                <a16:creationId xmlns:a16="http://schemas.microsoft.com/office/drawing/2014/main" id="{46EE7ACF-53AB-283D-2B1C-F8A2DA692C41}"/>
              </a:ext>
            </a:extLst>
          </p:cNvPr>
          <p:cNvSpPr>
            <a:spLocks noGrp="1"/>
          </p:cNvSpPr>
          <p:nvPr>
            <p:ph type="subTitle" idx="1"/>
          </p:nvPr>
        </p:nvSpPr>
        <p:spPr>
          <a:xfrm>
            <a:off x="314708" y="3689433"/>
            <a:ext cx="11562584" cy="2476849"/>
          </a:xfrm>
        </p:spPr>
        <p:txBody>
          <a:bodyPr vert="horz" lIns="91440" tIns="45720" rIns="91440" bIns="45720" rtlCol="0">
            <a:noAutofit/>
          </a:bodyPr>
          <a:lstStyle/>
          <a:p>
            <a:pPr marL="0" indent="0">
              <a:buNone/>
            </a:pPr>
            <a:r>
              <a:rPr lang="en-GB" sz="1600" i="1" dirty="0">
                <a:solidFill>
                  <a:srgbClr val="FFFFFF"/>
                </a:solidFill>
                <a:ea typeface="+mn-lt"/>
                <a:cs typeface="+mn-lt"/>
              </a:rPr>
              <a:t>What Remains of Edith Finch</a:t>
            </a:r>
            <a:r>
              <a:rPr lang="en-GB" sz="1600" dirty="0">
                <a:solidFill>
                  <a:srgbClr val="FFFFFF"/>
                </a:solidFill>
                <a:ea typeface="+mn-lt"/>
                <a:cs typeface="+mn-lt"/>
              </a:rPr>
              <a:t> (henceforth </a:t>
            </a:r>
            <a:r>
              <a:rPr lang="en-GB" sz="1600" i="1" dirty="0">
                <a:solidFill>
                  <a:srgbClr val="FFFFFF"/>
                </a:solidFill>
                <a:ea typeface="+mn-lt"/>
                <a:cs typeface="+mn-lt"/>
              </a:rPr>
              <a:t>WRoEF</a:t>
            </a:r>
            <a:r>
              <a:rPr lang="en-GB" sz="1600" dirty="0">
                <a:solidFill>
                  <a:srgbClr val="FFFFFF"/>
                </a:solidFill>
                <a:ea typeface="+mn-lt"/>
                <a:cs typeface="+mn-lt"/>
              </a:rPr>
              <a:t>)</a:t>
            </a:r>
            <a:r>
              <a:rPr lang="en-GB" sz="1600" i="1" dirty="0">
                <a:solidFill>
                  <a:srgbClr val="FFFFFF"/>
                </a:solidFill>
                <a:ea typeface="+mn-lt"/>
                <a:cs typeface="+mn-lt"/>
              </a:rPr>
              <a:t> </a:t>
            </a:r>
            <a:r>
              <a:rPr lang="en-GB" sz="1600" dirty="0">
                <a:solidFill>
                  <a:srgbClr val="FFFFFF"/>
                </a:solidFill>
                <a:ea typeface="+mn-lt"/>
                <a:cs typeface="+mn-lt"/>
              </a:rPr>
              <a:t>is a “2017 mystery adventure video game” developed by Giant Sparrow and published by Annapurna Interactive (Giant Sparrow, 2019). The team consisted of about 160 people (Moby Games, n.d.). </a:t>
            </a:r>
            <a:r>
              <a:rPr lang="en-GB" sz="1600" i="1" dirty="0">
                <a:solidFill>
                  <a:srgbClr val="FFFFFF"/>
                </a:solidFill>
                <a:cs typeface="Calibri"/>
              </a:rPr>
              <a:t>WRoEF</a:t>
            </a:r>
            <a:r>
              <a:rPr lang="en-GB" sz="1600" dirty="0">
                <a:solidFill>
                  <a:srgbClr val="FFFFFF"/>
                </a:solidFill>
                <a:cs typeface="Calibri"/>
              </a:rPr>
              <a:t> has been extremely successful, with favourable reviews across multiple platforms (Metacritic, n.d.). The game centres around the eponymous Finch family and their home, with the player controlling Edith Finch, Jr., as she explores her ancestral home and learns of the many ways her extended family have died. </a:t>
            </a:r>
          </a:p>
          <a:p>
            <a:pPr marL="0" indent="0">
              <a:buNone/>
            </a:pPr>
            <a:r>
              <a:rPr lang="en-GB" sz="1600" dirty="0">
                <a:solidFill>
                  <a:srgbClr val="FFFFFF"/>
                </a:solidFill>
                <a:cs typeface="Calibri"/>
              </a:rPr>
              <a:t>Giant Sparrow aims to give the player an experience that leaves them “humbled and astonished by the vast and unknowable world around us” (Giant Sparrow, 2019), and accomplishes this through the use of a variety of techniques and strategies. The specific elements we will discuss are narrative, mechanics, and gameplay experience and world (Fernández-Vara, 2019).  </a:t>
            </a:r>
          </a:p>
          <a:p>
            <a:pPr marL="0" indent="0">
              <a:buNone/>
            </a:pPr>
            <a:r>
              <a:rPr lang="en-GB" sz="1600" dirty="0">
                <a:solidFill>
                  <a:srgbClr val="FFFFFF"/>
                </a:solidFill>
                <a:cs typeface="Calibri"/>
              </a:rPr>
              <a:t>For this analysis, I have played through the entire game on PC, as well as sought out each Steam Achievement.</a:t>
            </a:r>
          </a:p>
        </p:txBody>
      </p:sp>
      <p:sp>
        <p:nvSpPr>
          <p:cNvPr id="9" name="Date Placeholder 8">
            <a:extLst>
              <a:ext uri="{FF2B5EF4-FFF2-40B4-BE49-F238E27FC236}">
                <a16:creationId xmlns:a16="http://schemas.microsoft.com/office/drawing/2014/main" id="{19DC3648-B59D-14CF-0202-157CD1E55B33}"/>
              </a:ext>
            </a:extLst>
          </p:cNvPr>
          <p:cNvSpPr>
            <a:spLocks noGrp="1"/>
          </p:cNvSpPr>
          <p:nvPr>
            <p:ph type="dt" sz="half" idx="10"/>
          </p:nvPr>
        </p:nvSpPr>
        <p:spPr>
          <a:xfrm>
            <a:off x="0" y="3703"/>
            <a:ext cx="2743200" cy="365125"/>
          </a:xfrm>
        </p:spPr>
        <p:txBody>
          <a:bodyPr>
            <a:normAutofit/>
          </a:bodyPr>
          <a:lstStyle/>
          <a:p>
            <a:pPr>
              <a:spcAft>
                <a:spcPts val="600"/>
              </a:spcAft>
            </a:pPr>
            <a:r>
              <a:rPr lang="en-US" dirty="0">
                <a:solidFill>
                  <a:srgbClr val="FFFFFF"/>
                </a:solidFill>
              </a:rPr>
              <a:t>WRoEF: 1/9</a:t>
            </a:r>
          </a:p>
        </p:txBody>
      </p:sp>
      <p:sp>
        <p:nvSpPr>
          <p:cNvPr id="7" name="Slide Number Placeholder 6">
            <a:extLst>
              <a:ext uri="{FF2B5EF4-FFF2-40B4-BE49-F238E27FC236}">
                <a16:creationId xmlns:a16="http://schemas.microsoft.com/office/drawing/2014/main" id="{0849E0A4-2FB0-0306-FA07-7AFB8FAF55C7}"/>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dirty="0">
                <a:solidFill>
                  <a:srgbClr val="FFFFFF"/>
                </a:solidFill>
              </a:rPr>
              <a:pPr>
                <a:spcAft>
                  <a:spcPts val="600"/>
                </a:spcAft>
              </a:pPr>
              <a:t>3</a:t>
            </a:fld>
            <a:endParaRPr lang="en-US" dirty="0">
              <a:solidFill>
                <a:srgbClr val="FFFFFF"/>
              </a:solidFill>
            </a:endParaRPr>
          </a:p>
        </p:txBody>
      </p:sp>
    </p:spTree>
    <p:extLst>
      <p:ext uri="{BB962C8B-B14F-4D97-AF65-F5344CB8AC3E}">
        <p14:creationId xmlns:p14="http://schemas.microsoft.com/office/powerpoint/2010/main" val="2098386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1F07F3-2E1C-24AC-CAC6-0FF232EC9C47}"/>
              </a:ext>
              <a:ext uri="{C183D7F6-B498-43B3-948B-1728B52AA6E4}">
                <adec:decorative xmlns:adec="http://schemas.microsoft.com/office/drawing/2017/decorative" val="1"/>
              </a:ext>
            </a:extLst>
          </p:cNvPr>
          <p:cNvSpPr/>
          <p:nvPr/>
        </p:nvSpPr>
        <p:spPr>
          <a:xfrm>
            <a:off x="7792720" y="0"/>
            <a:ext cx="4399279" cy="6858000"/>
          </a:xfrm>
          <a:prstGeom prst="rect">
            <a:avLst/>
          </a:prstGeom>
          <a:solidFill>
            <a:schemeClr val="tx1">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9D817539-7606-908F-745D-4814E4EF7160}"/>
              </a:ext>
            </a:extLst>
          </p:cNvPr>
          <p:cNvSpPr>
            <a:spLocks noGrp="1"/>
          </p:cNvSpPr>
          <p:nvPr>
            <p:ph type="title"/>
          </p:nvPr>
        </p:nvSpPr>
        <p:spPr>
          <a:xfrm>
            <a:off x="731520" y="0"/>
            <a:ext cx="7244080" cy="1767840"/>
          </a:xfrm>
        </p:spPr>
        <p:txBody>
          <a:bodyPr>
            <a:normAutofit/>
          </a:bodyPr>
          <a:lstStyle/>
          <a:p>
            <a:r>
              <a:rPr lang="en-US" sz="3200" i="1" dirty="0"/>
              <a:t>Myst: Masterpiece Edition</a:t>
            </a:r>
            <a:r>
              <a:rPr lang="en-US" sz="3200" dirty="0"/>
              <a:t>: Analysis – Abstraction and Rules</a:t>
            </a:r>
            <a:endParaRPr lang="en-GB" sz="3200" dirty="0"/>
          </a:p>
        </p:txBody>
      </p:sp>
      <p:sp>
        <p:nvSpPr>
          <p:cNvPr id="4" name="TextBox 3">
            <a:extLst>
              <a:ext uri="{FF2B5EF4-FFF2-40B4-BE49-F238E27FC236}">
                <a16:creationId xmlns:a16="http://schemas.microsoft.com/office/drawing/2014/main" id="{FCD2E1BE-F1BE-05C7-EC02-F83511D571EC}"/>
              </a:ext>
            </a:extLst>
          </p:cNvPr>
          <p:cNvSpPr txBox="1"/>
          <p:nvPr/>
        </p:nvSpPr>
        <p:spPr>
          <a:xfrm>
            <a:off x="940540" y="1451092"/>
            <a:ext cx="6094520" cy="4466928"/>
          </a:xfrm>
          <a:prstGeom prst="rect">
            <a:avLst/>
          </a:prstGeom>
          <a:noFill/>
        </p:spPr>
        <p:txBody>
          <a:bodyPr wrap="square">
            <a:spAutoFit/>
          </a:bodyPr>
          <a:lstStyle/>
          <a:p>
            <a:pPr>
              <a:lnSpc>
                <a:spcPct val="107000"/>
              </a:lnSpc>
              <a:spcAft>
                <a:spcPts val="800"/>
              </a:spcAft>
            </a:pPr>
            <a:r>
              <a:rPr lang="en-GB" sz="1600" kern="100" dirty="0">
                <a:effectLst/>
                <a:ea typeface="Calibri" panose="020F0502020204030204" pitchFamily="34" charset="0"/>
                <a:cs typeface="Times New Roman" panose="02020603050405020304" pitchFamily="18" charset="0"/>
              </a:rPr>
              <a:t>Abstraction is defined as “the level of detail in which the ﬁctional world has been implemented, and how much nuance of interaction is provided to the player” (Fernández-Vara, 2019, p. 146). In this context, abstraction can be understood to be the level of realism of the game’s rules.</a:t>
            </a:r>
          </a:p>
          <a:p>
            <a:r>
              <a:rPr lang="en-GB" sz="1600" dirty="0">
                <a:effectLst/>
                <a:ea typeface="Calibri" panose="020F0502020204030204" pitchFamily="34" charset="0"/>
                <a:cs typeface="Times New Roman" panose="02020603050405020304" pitchFamily="18" charset="0"/>
              </a:rPr>
              <a:t>Much of the puzzle elements in </a:t>
            </a:r>
            <a:r>
              <a:rPr lang="en-GB" sz="1600" i="1" dirty="0">
                <a:effectLst/>
                <a:ea typeface="Calibri" panose="020F0502020204030204" pitchFamily="34" charset="0"/>
                <a:cs typeface="Times New Roman" panose="02020603050405020304" pitchFamily="18" charset="0"/>
              </a:rPr>
              <a:t>Myst </a:t>
            </a:r>
            <a:r>
              <a:rPr lang="en-GB" sz="1600" dirty="0">
                <a:effectLst/>
                <a:ea typeface="Calibri" panose="020F0502020204030204" pitchFamily="34" charset="0"/>
                <a:cs typeface="Times New Roman" panose="02020603050405020304" pitchFamily="18" charset="0"/>
              </a:rPr>
              <a:t>rely on having an interaction in one location, and understanding what it affects somewhere else. For example, on the titular starting island of Myst, there is a tower that can be rotated using a painting in the library (Top).</a:t>
            </a:r>
          </a:p>
          <a:p>
            <a:r>
              <a:rPr lang="en-US" sz="1600" dirty="0"/>
              <a:t> By rotating the tower, various locations around the island are targeted through its window (Middle), and on the opposite wall a different clue is revealed (Bottom).</a:t>
            </a:r>
          </a:p>
          <a:p>
            <a:r>
              <a:rPr lang="en-GB" sz="1600" dirty="0">
                <a:effectLst/>
                <a:ea typeface="Calibri" panose="020F0502020204030204" pitchFamily="34" charset="0"/>
                <a:cs typeface="Times New Roman" panose="02020603050405020304" pitchFamily="18" charset="0"/>
              </a:rPr>
              <a:t>The player must infer that those clues somehow apply to the related location, and if they forgot a clue (or neglected to write it down), they must return to the library, rotate the tower to the right spot, climb up to the tower, and check the clue again.</a:t>
            </a:r>
            <a:endParaRPr lang="en-US" sz="1600" dirty="0"/>
          </a:p>
        </p:txBody>
      </p:sp>
      <p:pic>
        <p:nvPicPr>
          <p:cNvPr id="6" name="Picture 5" descr="A map of a tower rotation&#10;&#10;Description automatically generated">
            <a:extLst>
              <a:ext uri="{FF2B5EF4-FFF2-40B4-BE49-F238E27FC236}">
                <a16:creationId xmlns:a16="http://schemas.microsoft.com/office/drawing/2014/main" id="{CC602BE1-D77B-E5F9-3A32-DC580C41F1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7415" y="59469"/>
            <a:ext cx="3969305" cy="2232734"/>
          </a:xfrm>
          <a:prstGeom prst="rect">
            <a:avLst/>
          </a:prstGeom>
        </p:spPr>
      </p:pic>
      <p:pic>
        <p:nvPicPr>
          <p:cNvPr id="10" name="Picture 9" descr="A hand cursor on a wall&#10;&#10;Description automatically generated">
            <a:extLst>
              <a:ext uri="{FF2B5EF4-FFF2-40B4-BE49-F238E27FC236}">
                <a16:creationId xmlns:a16="http://schemas.microsoft.com/office/drawing/2014/main" id="{23E09641-02E1-7623-DBFE-5086C47405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7415" y="4607780"/>
            <a:ext cx="3969305" cy="2232734"/>
          </a:xfrm>
          <a:prstGeom prst="rect">
            <a:avLst/>
          </a:prstGeom>
        </p:spPr>
      </p:pic>
      <p:pic>
        <p:nvPicPr>
          <p:cNvPr id="12" name="Picture 11" descr="A rocket coming out of a door&#10;&#10;Description automatically generated">
            <a:extLst>
              <a:ext uri="{FF2B5EF4-FFF2-40B4-BE49-F238E27FC236}">
                <a16:creationId xmlns:a16="http://schemas.microsoft.com/office/drawing/2014/main" id="{570DFEE1-2656-53E1-75E4-80058DAF3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415" y="2333063"/>
            <a:ext cx="3969305" cy="2232734"/>
          </a:xfrm>
          <a:prstGeom prst="rect">
            <a:avLst/>
          </a:prstGeom>
        </p:spPr>
      </p:pic>
      <p:sp>
        <p:nvSpPr>
          <p:cNvPr id="8" name="Slide Number Placeholder 7">
            <a:extLst>
              <a:ext uri="{FF2B5EF4-FFF2-40B4-BE49-F238E27FC236}">
                <a16:creationId xmlns:a16="http://schemas.microsoft.com/office/drawing/2014/main" id="{F3EBFC96-9912-19BA-7C51-915CDCE3E1C4}"/>
              </a:ext>
            </a:extLst>
          </p:cNvPr>
          <p:cNvSpPr>
            <a:spLocks noGrp="1"/>
          </p:cNvSpPr>
          <p:nvPr>
            <p:ph type="sldNum" sz="quarter" idx="12"/>
          </p:nvPr>
        </p:nvSpPr>
        <p:spPr/>
        <p:txBody>
          <a:bodyPr/>
          <a:lstStyle/>
          <a:p>
            <a:fld id="{330EA680-D336-4FF7-8B7A-9848BB0A1C32}" type="slidenum">
              <a:rPr lang="en-US" smtClean="0"/>
              <a:t>30</a:t>
            </a:fld>
            <a:endParaRPr lang="en-US" dirty="0"/>
          </a:p>
        </p:txBody>
      </p:sp>
      <p:sp>
        <p:nvSpPr>
          <p:cNvPr id="9" name="Date Placeholder 8">
            <a:extLst>
              <a:ext uri="{FF2B5EF4-FFF2-40B4-BE49-F238E27FC236}">
                <a16:creationId xmlns:a16="http://schemas.microsoft.com/office/drawing/2014/main" id="{A53C6899-1A6E-F345-5BB5-EA3D4CA0990B}"/>
              </a:ext>
            </a:extLst>
          </p:cNvPr>
          <p:cNvSpPr>
            <a:spLocks noGrp="1"/>
          </p:cNvSpPr>
          <p:nvPr>
            <p:ph type="dt" sz="half" idx="10"/>
          </p:nvPr>
        </p:nvSpPr>
        <p:spPr/>
        <p:txBody>
          <a:bodyPr/>
          <a:lstStyle/>
          <a:p>
            <a:r>
              <a:rPr lang="en-US" dirty="0"/>
              <a:t>Myst: 7/12</a:t>
            </a:r>
          </a:p>
        </p:txBody>
      </p:sp>
    </p:spTree>
    <p:extLst>
      <p:ext uri="{BB962C8B-B14F-4D97-AF65-F5344CB8AC3E}">
        <p14:creationId xmlns:p14="http://schemas.microsoft.com/office/powerpoint/2010/main" val="2736753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F555C1-EA7C-69F1-8C34-9D6AEF342D5C}"/>
              </a:ext>
            </a:extLst>
          </p:cNvPr>
          <p:cNvSpPr>
            <a:spLocks noGrp="1"/>
          </p:cNvSpPr>
          <p:nvPr>
            <p:ph type="title"/>
          </p:nvPr>
        </p:nvSpPr>
        <p:spPr>
          <a:xfrm>
            <a:off x="90469" y="330182"/>
            <a:ext cx="5546402" cy="1708242"/>
          </a:xfrm>
        </p:spPr>
        <p:txBody>
          <a:bodyPr vert="horz" lIns="91440" tIns="45720" rIns="91440" bIns="45720" rtlCol="0" anchor="ctr">
            <a:normAutofit/>
          </a:bodyPr>
          <a:lstStyle/>
          <a:p>
            <a:r>
              <a:rPr lang="en-US" sz="3200" i="1" dirty="0"/>
              <a:t>Myst: Masterpiece Edition</a:t>
            </a:r>
            <a:r>
              <a:rPr lang="en-US" sz="3200" dirty="0"/>
              <a:t>: Analysis – Abstraction and Rules</a:t>
            </a:r>
          </a:p>
        </p:txBody>
      </p:sp>
      <p:sp>
        <p:nvSpPr>
          <p:cNvPr id="4" name="TextBox 3">
            <a:extLst>
              <a:ext uri="{FF2B5EF4-FFF2-40B4-BE49-F238E27FC236}">
                <a16:creationId xmlns:a16="http://schemas.microsoft.com/office/drawing/2014/main" id="{172CD89D-3F0D-BC45-82F7-A9049E4968E2}"/>
              </a:ext>
            </a:extLst>
          </p:cNvPr>
          <p:cNvSpPr txBox="1"/>
          <p:nvPr/>
        </p:nvSpPr>
        <p:spPr>
          <a:xfrm>
            <a:off x="213261" y="2368606"/>
            <a:ext cx="5334197" cy="3673379"/>
          </a:xfrm>
          <a:prstGeom prst="rect">
            <a:avLst/>
          </a:prstGeom>
        </p:spPr>
        <p:txBody>
          <a:bodyPr vert="horz" lIns="91440" tIns="45720" rIns="91440" bIns="45720" rtlCol="0" anchor="ctr">
            <a:noAutofit/>
          </a:bodyPr>
          <a:lstStyle/>
          <a:p>
            <a:pPr defTabSz="914400">
              <a:lnSpc>
                <a:spcPct val="90000"/>
              </a:lnSpc>
              <a:spcAft>
                <a:spcPts val="600"/>
              </a:spcAft>
            </a:pPr>
            <a:r>
              <a:rPr lang="en-US" i="1" dirty="0">
                <a:effectLst/>
              </a:rPr>
              <a:t>Myst </a:t>
            </a:r>
            <a:r>
              <a:rPr lang="en-US" dirty="0">
                <a:effectLst/>
              </a:rPr>
              <a:t>has no inventory system. The player will not pick up keys or crank handles, but rather will gather </a:t>
            </a:r>
            <a:r>
              <a:rPr lang="en-US" i="1" dirty="0">
                <a:effectLst/>
              </a:rPr>
              <a:t>information</a:t>
            </a:r>
            <a:r>
              <a:rPr lang="en-US" dirty="0">
                <a:effectLst/>
              </a:rPr>
              <a:t>. Like many other walking sims, however, there is a fair deal of backtracking involved. In one of the Ages, the “Selentic Age” found by powering up a spaceship, the player passes a locked door with no obvious way to open it. </a:t>
            </a:r>
          </a:p>
          <a:p>
            <a:pPr defTabSz="914400">
              <a:lnSpc>
                <a:spcPct val="90000"/>
              </a:lnSpc>
              <a:spcAft>
                <a:spcPts val="600"/>
              </a:spcAft>
            </a:pPr>
            <a:r>
              <a:rPr lang="en-GB" dirty="0">
                <a:effectLst/>
                <a:ea typeface="Calibri" panose="020F0502020204030204" pitchFamily="34" charset="0"/>
                <a:cs typeface="Times New Roman" panose="02020603050405020304" pitchFamily="18" charset="0"/>
              </a:rPr>
              <a:t>	It is only after the player has explored the rest of the small sandy island and completed the sound-based puzzles scattered around it that they gather the clues needed to open this locked door.</a:t>
            </a:r>
            <a:endParaRPr lang="en-US" dirty="0"/>
          </a:p>
        </p:txBody>
      </p:sp>
      <p:pic>
        <p:nvPicPr>
          <p:cNvPr id="6" name="Picture 5" descr="A video game screen of a door&#10;&#10;Description automatically generated">
            <a:extLst>
              <a:ext uri="{FF2B5EF4-FFF2-40B4-BE49-F238E27FC236}">
                <a16:creationId xmlns:a16="http://schemas.microsoft.com/office/drawing/2014/main" id="{57382135-7A67-8ECC-F61C-1F38D6BD2578}"/>
              </a:ext>
            </a:extLst>
          </p:cNvPr>
          <p:cNvPicPr>
            <a:picLocks noChangeAspect="1"/>
          </p:cNvPicPr>
          <p:nvPr/>
        </p:nvPicPr>
        <p:blipFill rotWithShape="1">
          <a:blip r:embed="rId2">
            <a:extLst>
              <a:ext uri="{28A0092B-C50C-407E-A947-70E740481C1C}">
                <a14:useLocalDpi xmlns:a14="http://schemas.microsoft.com/office/drawing/2010/main" val="0"/>
              </a:ext>
            </a:extLst>
          </a:blip>
          <a:srcRect l="25356" t="-159" r="21976" b="158"/>
          <a:stretch/>
        </p:blipFill>
        <p:spPr>
          <a:xfrm>
            <a:off x="5760719" y="0"/>
            <a:ext cx="6431281" cy="6868886"/>
          </a:xfrm>
          <a:prstGeom prst="rect">
            <a:avLst/>
          </a:prstGeom>
          <a:effectLst>
            <a:outerShdw blurRad="127000" dist="50800" dir="10800000" sx="99000" sy="99000" algn="r" rotWithShape="0">
              <a:prstClr val="black">
                <a:alpha val="40000"/>
              </a:prstClr>
            </a:outerShdw>
          </a:effectLst>
        </p:spPr>
      </p:pic>
      <p:sp>
        <p:nvSpPr>
          <p:cNvPr id="7" name="Slide Number Placeholder 6">
            <a:extLst>
              <a:ext uri="{FF2B5EF4-FFF2-40B4-BE49-F238E27FC236}">
                <a16:creationId xmlns:a16="http://schemas.microsoft.com/office/drawing/2014/main" id="{77CB3EDF-369D-D491-2181-3D3A282E071A}"/>
              </a:ext>
            </a:extLst>
          </p:cNvPr>
          <p:cNvSpPr>
            <a:spLocks noGrp="1"/>
          </p:cNvSpPr>
          <p:nvPr>
            <p:ph type="sldNum" sz="quarter" idx="12"/>
          </p:nvPr>
        </p:nvSpPr>
        <p:spPr/>
        <p:txBody>
          <a:bodyPr/>
          <a:lstStyle/>
          <a:p>
            <a:fld id="{330EA680-D336-4FF7-8B7A-9848BB0A1C32}" type="slidenum">
              <a:rPr lang="en-US" smtClean="0"/>
              <a:t>31</a:t>
            </a:fld>
            <a:endParaRPr lang="en-US" dirty="0"/>
          </a:p>
        </p:txBody>
      </p:sp>
      <p:sp>
        <p:nvSpPr>
          <p:cNvPr id="8" name="Date Placeholder 7">
            <a:extLst>
              <a:ext uri="{FF2B5EF4-FFF2-40B4-BE49-F238E27FC236}">
                <a16:creationId xmlns:a16="http://schemas.microsoft.com/office/drawing/2014/main" id="{A6B93768-FB1A-281F-7622-227082ED9CE3}"/>
              </a:ext>
            </a:extLst>
          </p:cNvPr>
          <p:cNvSpPr>
            <a:spLocks noGrp="1"/>
          </p:cNvSpPr>
          <p:nvPr>
            <p:ph type="dt" sz="half" idx="10"/>
          </p:nvPr>
        </p:nvSpPr>
        <p:spPr/>
        <p:txBody>
          <a:bodyPr/>
          <a:lstStyle/>
          <a:p>
            <a:r>
              <a:rPr lang="en-US" dirty="0"/>
              <a:t>Myst: 8/12</a:t>
            </a:r>
          </a:p>
        </p:txBody>
      </p:sp>
    </p:spTree>
    <p:extLst>
      <p:ext uri="{BB962C8B-B14F-4D97-AF65-F5344CB8AC3E}">
        <p14:creationId xmlns:p14="http://schemas.microsoft.com/office/powerpoint/2010/main" val="3368100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yst (1993) Starting Area">
            <a:extLst>
              <a:ext uri="{FF2B5EF4-FFF2-40B4-BE49-F238E27FC236}">
                <a16:creationId xmlns:a16="http://schemas.microsoft.com/office/drawing/2014/main" id="{D3198C79-4B9C-8FC7-E2E3-AD7FACB41F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96" t="16082" r="17918" b="16625"/>
          <a:stretch/>
        </p:blipFill>
        <p:spPr>
          <a:xfrm>
            <a:off x="5170469" y="1477769"/>
            <a:ext cx="3248856" cy="1921926"/>
          </a:xfrm>
          <a:prstGeom prst="rect">
            <a:avLst/>
          </a:prstGeom>
        </p:spPr>
      </p:pic>
      <p:sp>
        <p:nvSpPr>
          <p:cNvPr id="2" name="Title 1">
            <a:extLst>
              <a:ext uri="{FF2B5EF4-FFF2-40B4-BE49-F238E27FC236}">
                <a16:creationId xmlns:a16="http://schemas.microsoft.com/office/drawing/2014/main" id="{0D4D402C-F5A2-525E-BAF3-302A5BD6AD5E}"/>
              </a:ext>
            </a:extLst>
          </p:cNvPr>
          <p:cNvSpPr>
            <a:spLocks noGrp="1"/>
          </p:cNvSpPr>
          <p:nvPr>
            <p:ph type="title"/>
          </p:nvPr>
        </p:nvSpPr>
        <p:spPr>
          <a:xfrm>
            <a:off x="53267" y="264868"/>
            <a:ext cx="8581686" cy="1325563"/>
          </a:xfrm>
        </p:spPr>
        <p:txBody>
          <a:bodyPr>
            <a:normAutofit/>
          </a:bodyPr>
          <a:lstStyle/>
          <a:p>
            <a:r>
              <a:rPr lang="en-US" sz="3200" i="1" dirty="0"/>
              <a:t>Myst: Masterpiece Edition</a:t>
            </a:r>
            <a:r>
              <a:rPr lang="en-US" sz="3200" dirty="0"/>
              <a:t>: Analysis – Abstraction and Rules</a:t>
            </a:r>
            <a:endParaRPr lang="en-GB" sz="3200" dirty="0"/>
          </a:p>
        </p:txBody>
      </p:sp>
      <p:sp>
        <p:nvSpPr>
          <p:cNvPr id="4" name="TextBox 3">
            <a:extLst>
              <a:ext uri="{FF2B5EF4-FFF2-40B4-BE49-F238E27FC236}">
                <a16:creationId xmlns:a16="http://schemas.microsoft.com/office/drawing/2014/main" id="{8DA58019-CC8B-02A2-4798-C677DB88E5D4}"/>
              </a:ext>
            </a:extLst>
          </p:cNvPr>
          <p:cNvSpPr txBox="1"/>
          <p:nvPr/>
        </p:nvSpPr>
        <p:spPr>
          <a:xfrm>
            <a:off x="53268" y="1807115"/>
            <a:ext cx="5117202" cy="4511491"/>
          </a:xfrm>
          <a:prstGeom prst="rect">
            <a:avLst/>
          </a:prstGeom>
          <a:noFill/>
        </p:spPr>
        <p:txBody>
          <a:bodyPr wrap="square">
            <a:spAutoFit/>
          </a:bodyPr>
          <a:lstStyle/>
          <a:p>
            <a:pPr>
              <a:lnSpc>
                <a:spcPct val="107000"/>
              </a:lnSpc>
              <a:spcAft>
                <a:spcPts val="800"/>
              </a:spcAft>
            </a:pPr>
            <a:r>
              <a:rPr lang="en-GB" sz="1400" kern="100" dirty="0">
                <a:effectLst/>
                <a:ea typeface="Calibri" panose="020F0502020204030204" pitchFamily="34" charset="0"/>
                <a:cs typeface="Times New Roman" panose="02020603050405020304" pitchFamily="18" charset="0"/>
              </a:rPr>
              <a:t>As well as info-gathering and backtracking, </a:t>
            </a:r>
            <a:r>
              <a:rPr lang="en-GB" sz="1400" i="1" kern="100" dirty="0">
                <a:effectLst/>
                <a:ea typeface="Calibri" panose="020F0502020204030204" pitchFamily="34" charset="0"/>
                <a:cs typeface="Times New Roman" panose="02020603050405020304" pitchFamily="18" charset="0"/>
              </a:rPr>
              <a:t>Myst </a:t>
            </a:r>
            <a:r>
              <a:rPr lang="en-GB" sz="1400" kern="100" dirty="0">
                <a:effectLst/>
                <a:ea typeface="Calibri" panose="020F0502020204030204" pitchFamily="34" charset="0"/>
                <a:cs typeface="Times New Roman" panose="02020603050405020304" pitchFamily="18" charset="0"/>
              </a:rPr>
              <a:t>relies on its simple movement and mechanic systems to create its PX. </a:t>
            </a:r>
          </a:p>
          <a:p>
            <a:pPr>
              <a:lnSpc>
                <a:spcPct val="107000"/>
              </a:lnSpc>
              <a:spcAft>
                <a:spcPts val="800"/>
              </a:spcAft>
            </a:pPr>
            <a:r>
              <a:rPr lang="en-GB" sz="1400" kern="100" dirty="0">
                <a:effectLst/>
                <a:ea typeface="Calibri" panose="020F0502020204030204" pitchFamily="34" charset="0"/>
                <a:cs typeface="Times New Roman" panose="02020603050405020304" pitchFamily="18" charset="0"/>
              </a:rPr>
              <a:t>“Myst did not have still images because Cyan’s designers were limited in their vision and ambition…” but rather because “there were no computers in general use that were capable of doing… large amounts of calculations [required for more realistic visuals] in a practical amount of time” (Hutchison, 2008). </a:t>
            </a:r>
          </a:p>
          <a:p>
            <a:r>
              <a:rPr lang="en-GB" sz="1400" dirty="0">
                <a:effectLst/>
                <a:ea typeface="Calibri" panose="020F0502020204030204" pitchFamily="34" charset="0"/>
                <a:cs typeface="Times New Roman" panose="02020603050405020304" pitchFamily="18" charset="0"/>
              </a:rPr>
              <a:t>Later </a:t>
            </a:r>
            <a:r>
              <a:rPr lang="en-GB" sz="1400" i="1" dirty="0">
                <a:effectLst/>
                <a:ea typeface="Calibri" panose="020F0502020204030204" pitchFamily="34" charset="0"/>
                <a:cs typeface="Times New Roman" panose="02020603050405020304" pitchFamily="18" charset="0"/>
              </a:rPr>
              <a:t>Myst </a:t>
            </a:r>
            <a:r>
              <a:rPr lang="en-GB" sz="1400" dirty="0">
                <a:effectLst/>
                <a:ea typeface="Calibri" panose="020F0502020204030204" pitchFamily="34" charset="0"/>
                <a:cs typeface="Times New Roman" panose="02020603050405020304" pitchFamily="18" charset="0"/>
              </a:rPr>
              <a:t>sequels and remakes, such as 2014’s </a:t>
            </a:r>
            <a:r>
              <a:rPr lang="en-GB" sz="1400" i="1" dirty="0">
                <a:effectLst/>
                <a:ea typeface="Calibri" panose="020F0502020204030204" pitchFamily="34" charset="0"/>
                <a:cs typeface="Times New Roman" panose="02020603050405020304" pitchFamily="18" charset="0"/>
              </a:rPr>
              <a:t>realMyst: Masterpiece Edition </a:t>
            </a:r>
            <a:r>
              <a:rPr lang="en-GB" sz="1400" dirty="0">
                <a:effectLst/>
                <a:ea typeface="Calibri" panose="020F0502020204030204" pitchFamily="34" charset="0"/>
                <a:cs typeface="Times New Roman" panose="02020603050405020304" pitchFamily="18" charset="0"/>
              </a:rPr>
              <a:t>and 2020’s </a:t>
            </a:r>
            <a:r>
              <a:rPr lang="en-GB" sz="1400" i="1" dirty="0">
                <a:effectLst/>
                <a:ea typeface="Calibri" panose="020F0502020204030204" pitchFamily="34" charset="0"/>
                <a:cs typeface="Times New Roman" panose="02020603050405020304" pitchFamily="18" charset="0"/>
              </a:rPr>
              <a:t>Myst VR </a:t>
            </a:r>
            <a:r>
              <a:rPr lang="en-GB" sz="1400" dirty="0">
                <a:effectLst/>
                <a:ea typeface="Calibri" panose="020F0502020204030204" pitchFamily="34" charset="0"/>
                <a:cs typeface="Times New Roman" panose="02020603050405020304" pitchFamily="18" charset="0"/>
              </a:rPr>
              <a:t>showcase that the game works perfectly well with modern, high-definition graphics.</a:t>
            </a:r>
          </a:p>
          <a:p>
            <a:endParaRPr lang="en-GB" sz="1400" dirty="0">
              <a:cs typeface="Times New Roman" panose="02020603050405020304" pitchFamily="18" charset="0"/>
            </a:endParaRPr>
          </a:p>
          <a:p>
            <a:r>
              <a:rPr lang="en-GB" sz="1400" dirty="0">
                <a:cs typeface="Times New Roman" panose="02020603050405020304" pitchFamily="18" charset="0"/>
              </a:rPr>
              <a:t>Images:</a:t>
            </a:r>
          </a:p>
          <a:p>
            <a:pPr marL="285750" indent="-285750">
              <a:buFont typeface="Arial" panose="020B0604020202020204" pitchFamily="34" charset="0"/>
              <a:buChar char="•"/>
            </a:pPr>
            <a:r>
              <a:rPr lang="en-GB" sz="1400" dirty="0">
                <a:cs typeface="Times New Roman" panose="02020603050405020304" pitchFamily="18" charset="0"/>
              </a:rPr>
              <a:t>Left Top: </a:t>
            </a:r>
            <a:r>
              <a:rPr lang="en-GB" sz="1400" i="1" dirty="0">
                <a:cs typeface="Times New Roman" panose="02020603050405020304" pitchFamily="18" charset="0"/>
              </a:rPr>
              <a:t>Myst, </a:t>
            </a:r>
            <a:r>
              <a:rPr lang="en-GB" sz="1400" dirty="0">
                <a:cs typeface="Times New Roman" panose="02020603050405020304" pitchFamily="18" charset="0"/>
              </a:rPr>
              <a:t>1993</a:t>
            </a:r>
          </a:p>
          <a:p>
            <a:pPr marL="285750" indent="-285750">
              <a:buFont typeface="Arial" panose="020B0604020202020204" pitchFamily="34" charset="0"/>
              <a:buChar char="•"/>
            </a:pPr>
            <a:r>
              <a:rPr lang="en-GB" sz="1400" dirty="0">
                <a:cs typeface="Times New Roman" panose="02020603050405020304" pitchFamily="18" charset="0"/>
              </a:rPr>
              <a:t>Left Bottom: </a:t>
            </a:r>
            <a:r>
              <a:rPr lang="en-GB" sz="1400" i="1" dirty="0">
                <a:cs typeface="Times New Roman" panose="02020603050405020304" pitchFamily="18" charset="0"/>
              </a:rPr>
              <a:t>Myst: Masterpiece Edition</a:t>
            </a:r>
            <a:r>
              <a:rPr lang="en-GB" sz="1400" dirty="0">
                <a:cs typeface="Times New Roman" panose="02020603050405020304" pitchFamily="18" charset="0"/>
              </a:rPr>
              <a:t>, 1999</a:t>
            </a:r>
          </a:p>
          <a:p>
            <a:pPr marL="285750" indent="-285750">
              <a:buFont typeface="Arial" panose="020B0604020202020204" pitchFamily="34" charset="0"/>
              <a:buChar char="•"/>
            </a:pPr>
            <a:r>
              <a:rPr lang="en-GB" sz="1400" dirty="0">
                <a:cs typeface="Times New Roman" panose="02020603050405020304" pitchFamily="18" charset="0"/>
              </a:rPr>
              <a:t>Right Top: </a:t>
            </a:r>
            <a:r>
              <a:rPr lang="en-GB" sz="1400" i="1" dirty="0">
                <a:cs typeface="Times New Roman" panose="02020603050405020304" pitchFamily="18" charset="0"/>
              </a:rPr>
              <a:t>realMyst,</a:t>
            </a:r>
            <a:r>
              <a:rPr lang="en-GB" sz="1400" dirty="0">
                <a:cs typeface="Times New Roman" panose="02020603050405020304" pitchFamily="18" charset="0"/>
              </a:rPr>
              <a:t> 2002</a:t>
            </a:r>
          </a:p>
          <a:p>
            <a:pPr marL="285750" indent="-285750">
              <a:buFont typeface="Arial" panose="020B0604020202020204" pitchFamily="34" charset="0"/>
              <a:buChar char="•"/>
            </a:pPr>
            <a:r>
              <a:rPr lang="en-GB" sz="1400" dirty="0">
                <a:cs typeface="Times New Roman" panose="02020603050405020304" pitchFamily="18" charset="0"/>
              </a:rPr>
              <a:t>Right Middle: </a:t>
            </a:r>
            <a:r>
              <a:rPr lang="en-GB" sz="1400" i="1" dirty="0">
                <a:cs typeface="Times New Roman" panose="02020603050405020304" pitchFamily="18" charset="0"/>
              </a:rPr>
              <a:t>realMyst: Masterpiece Edition</a:t>
            </a:r>
            <a:r>
              <a:rPr lang="en-GB" sz="1400" dirty="0">
                <a:cs typeface="Times New Roman" panose="02020603050405020304" pitchFamily="18" charset="0"/>
              </a:rPr>
              <a:t>, 2014</a:t>
            </a:r>
          </a:p>
          <a:p>
            <a:pPr marL="285750" indent="-285750">
              <a:buFont typeface="Arial" panose="020B0604020202020204" pitchFamily="34" charset="0"/>
              <a:buChar char="•"/>
            </a:pPr>
            <a:r>
              <a:rPr lang="en-GB" sz="1400" dirty="0">
                <a:cs typeface="Times New Roman" panose="02020603050405020304" pitchFamily="18" charset="0"/>
              </a:rPr>
              <a:t>Right Bottom: </a:t>
            </a:r>
            <a:r>
              <a:rPr lang="en-GB" sz="1400" i="1" dirty="0">
                <a:cs typeface="Times New Roman" panose="02020603050405020304" pitchFamily="18" charset="0"/>
              </a:rPr>
              <a:t>Myst</a:t>
            </a:r>
            <a:r>
              <a:rPr lang="en-GB" sz="1400" dirty="0">
                <a:cs typeface="Times New Roman" panose="02020603050405020304" pitchFamily="18" charset="0"/>
              </a:rPr>
              <a:t> (VR), 2020</a:t>
            </a:r>
            <a:endParaRPr lang="en-GB" sz="1400" dirty="0"/>
          </a:p>
        </p:txBody>
      </p:sp>
      <p:pic>
        <p:nvPicPr>
          <p:cNvPr id="7" name="Picture 6" descr="realMyst (2002) Starting Area">
            <a:extLst>
              <a:ext uri="{FF2B5EF4-FFF2-40B4-BE49-F238E27FC236}">
                <a16:creationId xmlns:a16="http://schemas.microsoft.com/office/drawing/2014/main" id="{85878745-974C-F1D6-531B-E74CDC18F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4954" y="79348"/>
            <a:ext cx="3501956" cy="2344006"/>
          </a:xfrm>
          <a:prstGeom prst="rect">
            <a:avLst/>
          </a:prstGeom>
        </p:spPr>
      </p:pic>
      <p:pic>
        <p:nvPicPr>
          <p:cNvPr id="9" name="Picture 8" descr="realMyst: Masterpiece Edition (2014) View of Mechanical Age">
            <a:extLst>
              <a:ext uri="{FF2B5EF4-FFF2-40B4-BE49-F238E27FC236}">
                <a16:creationId xmlns:a16="http://schemas.microsoft.com/office/drawing/2014/main" id="{36B544B3-84E0-AF06-04AB-D9B6053219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4953" y="2549239"/>
            <a:ext cx="3501956" cy="1969850"/>
          </a:xfrm>
          <a:prstGeom prst="rect">
            <a:avLst/>
          </a:prstGeom>
        </p:spPr>
      </p:pic>
      <p:pic>
        <p:nvPicPr>
          <p:cNvPr id="11" name="Picture 10" descr="Myst VR (2020) View of Library and Tower">
            <a:extLst>
              <a:ext uri="{FF2B5EF4-FFF2-40B4-BE49-F238E27FC236}">
                <a16:creationId xmlns:a16="http://schemas.microsoft.com/office/drawing/2014/main" id="{B2DB72A6-A737-AD45-CBFC-E56DA433EE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6777" y="4704675"/>
            <a:ext cx="3500132" cy="1969850"/>
          </a:xfrm>
          <a:prstGeom prst="rect">
            <a:avLst/>
          </a:prstGeom>
        </p:spPr>
      </p:pic>
      <p:pic>
        <p:nvPicPr>
          <p:cNvPr id="13" name="Picture 12" descr="Myst: Masterpiece Edition (1999) Starting Area">
            <a:extLst>
              <a:ext uri="{FF2B5EF4-FFF2-40B4-BE49-F238E27FC236}">
                <a16:creationId xmlns:a16="http://schemas.microsoft.com/office/drawing/2014/main" id="{9B7C9D80-A241-E60C-3FA2-1C87BB4606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0793" y="3616378"/>
            <a:ext cx="3501956" cy="1969850"/>
          </a:xfrm>
          <a:prstGeom prst="rect">
            <a:avLst/>
          </a:prstGeom>
        </p:spPr>
      </p:pic>
      <p:sp>
        <p:nvSpPr>
          <p:cNvPr id="8" name="Slide Number Placeholder 7">
            <a:extLst>
              <a:ext uri="{FF2B5EF4-FFF2-40B4-BE49-F238E27FC236}">
                <a16:creationId xmlns:a16="http://schemas.microsoft.com/office/drawing/2014/main" id="{7F8FF3A3-78FE-F7CF-B39A-3B798ED3312A}"/>
              </a:ext>
            </a:extLst>
          </p:cNvPr>
          <p:cNvSpPr>
            <a:spLocks noGrp="1"/>
          </p:cNvSpPr>
          <p:nvPr>
            <p:ph type="sldNum" sz="quarter" idx="12"/>
          </p:nvPr>
        </p:nvSpPr>
        <p:spPr/>
        <p:txBody>
          <a:bodyPr/>
          <a:lstStyle/>
          <a:p>
            <a:fld id="{330EA680-D336-4FF7-8B7A-9848BB0A1C32}" type="slidenum">
              <a:rPr lang="en-US" smtClean="0"/>
              <a:t>32</a:t>
            </a:fld>
            <a:endParaRPr lang="en-US" dirty="0"/>
          </a:p>
        </p:txBody>
      </p:sp>
      <p:sp>
        <p:nvSpPr>
          <p:cNvPr id="10" name="Date Placeholder 9">
            <a:extLst>
              <a:ext uri="{FF2B5EF4-FFF2-40B4-BE49-F238E27FC236}">
                <a16:creationId xmlns:a16="http://schemas.microsoft.com/office/drawing/2014/main" id="{BA38E57F-FEB8-5D17-8971-7A33D458A461}"/>
              </a:ext>
            </a:extLst>
          </p:cNvPr>
          <p:cNvSpPr>
            <a:spLocks noGrp="1"/>
          </p:cNvSpPr>
          <p:nvPr>
            <p:ph type="dt" sz="half" idx="10"/>
          </p:nvPr>
        </p:nvSpPr>
        <p:spPr/>
        <p:txBody>
          <a:bodyPr/>
          <a:lstStyle/>
          <a:p>
            <a:r>
              <a:rPr lang="en-US" dirty="0"/>
              <a:t>Myst: 9/12</a:t>
            </a:r>
          </a:p>
        </p:txBody>
      </p:sp>
    </p:spTree>
    <p:extLst>
      <p:ext uri="{BB962C8B-B14F-4D97-AF65-F5344CB8AC3E}">
        <p14:creationId xmlns:p14="http://schemas.microsoft.com/office/powerpoint/2010/main" val="3050498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4F59F8B-1F21-7291-2571-2BDAD31DB8BC}"/>
              </a:ext>
              <a:ext uri="{C183D7F6-B498-43B3-948B-1728B52AA6E4}">
                <adec:decorative xmlns:adec="http://schemas.microsoft.com/office/drawing/2017/decorative" val="1"/>
              </a:ext>
            </a:extLst>
          </p:cNvPr>
          <p:cNvSpPr/>
          <p:nvPr/>
        </p:nvSpPr>
        <p:spPr>
          <a:xfrm>
            <a:off x="-2" y="0"/>
            <a:ext cx="4143739" cy="6867719"/>
          </a:xfrm>
          <a:prstGeom prst="rect">
            <a:avLst/>
          </a:prstGeom>
          <a:solidFill>
            <a:schemeClr val="tx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C22C9F8-B22A-A2FE-0505-9FA1C5EF46E7}"/>
              </a:ext>
            </a:extLst>
          </p:cNvPr>
          <p:cNvSpPr>
            <a:spLocks noGrp="1"/>
          </p:cNvSpPr>
          <p:nvPr>
            <p:ph type="title"/>
          </p:nvPr>
        </p:nvSpPr>
        <p:spPr>
          <a:xfrm>
            <a:off x="4683180" y="365125"/>
            <a:ext cx="6874397" cy="1288784"/>
          </a:xfrm>
        </p:spPr>
        <p:txBody>
          <a:bodyPr vert="horz" lIns="91440" tIns="45720" rIns="91440" bIns="45720" rtlCol="0" anchor="ctr">
            <a:normAutofit/>
          </a:bodyPr>
          <a:lstStyle/>
          <a:p>
            <a:r>
              <a:rPr lang="en-US" sz="3200" i="1" dirty="0"/>
              <a:t>Myst: Masterpiece Edition</a:t>
            </a:r>
            <a:r>
              <a:rPr lang="en-US" sz="3200" dirty="0"/>
              <a:t>: Analysis – Abstraction and Rules</a:t>
            </a:r>
          </a:p>
        </p:txBody>
      </p:sp>
      <p:pic>
        <p:nvPicPr>
          <p:cNvPr id="6" name="Picture 5" descr="A machine in a room&#10;&#10;Description automatically generated">
            <a:extLst>
              <a:ext uri="{FF2B5EF4-FFF2-40B4-BE49-F238E27FC236}">
                <a16:creationId xmlns:a16="http://schemas.microsoft.com/office/drawing/2014/main" id="{DA6A1097-0DD8-B0FA-A3AB-49CE7E650C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a:xfrm>
            <a:off x="67550" y="9719"/>
            <a:ext cx="4004841" cy="2252723"/>
          </a:xfrm>
          <a:prstGeom prst="rect">
            <a:avLst/>
          </a:prstGeom>
        </p:spPr>
      </p:pic>
      <p:sp>
        <p:nvSpPr>
          <p:cNvPr id="4" name="TextBox 3">
            <a:extLst>
              <a:ext uri="{FF2B5EF4-FFF2-40B4-BE49-F238E27FC236}">
                <a16:creationId xmlns:a16="http://schemas.microsoft.com/office/drawing/2014/main" id="{7B8D3DD2-7F54-79E9-36CB-CD85D7EAB992}"/>
              </a:ext>
            </a:extLst>
          </p:cNvPr>
          <p:cNvSpPr txBox="1"/>
          <p:nvPr/>
        </p:nvSpPr>
        <p:spPr>
          <a:xfrm>
            <a:off x="4886959" y="1799081"/>
            <a:ext cx="6466840" cy="4913747"/>
          </a:xfrm>
          <a:prstGeom prst="rect">
            <a:avLst/>
          </a:prstGeom>
        </p:spPr>
        <p:txBody>
          <a:bodyPr vert="horz" lIns="91440" tIns="45720" rIns="91440" bIns="45720" rtlCol="0">
            <a:normAutofit lnSpcReduction="10000"/>
          </a:bodyPr>
          <a:lstStyle/>
          <a:p>
            <a:pPr defTabSz="914400">
              <a:lnSpc>
                <a:spcPct val="90000"/>
              </a:lnSpc>
              <a:spcAft>
                <a:spcPts val="800"/>
              </a:spcAft>
            </a:pPr>
            <a:r>
              <a:rPr lang="en-US" sz="1600" dirty="0">
                <a:effectLst/>
              </a:rPr>
              <a:t>However, the technical limitations of the time bred creativity in the design of </a:t>
            </a:r>
            <a:r>
              <a:rPr lang="en-US" sz="1600" i="1" dirty="0">
                <a:effectLst/>
              </a:rPr>
              <a:t>Myst</a:t>
            </a:r>
            <a:r>
              <a:rPr lang="en-US" sz="1600" dirty="0">
                <a:effectLst/>
              </a:rPr>
              <a:t>. The simplistic movement characteristic of </a:t>
            </a:r>
            <a:r>
              <a:rPr lang="en-US" sz="1600" i="1" dirty="0">
                <a:effectLst/>
              </a:rPr>
              <a:t>Myst </a:t>
            </a:r>
            <a:r>
              <a:rPr lang="en-US" sz="1600" dirty="0">
                <a:effectLst/>
              </a:rPr>
              <a:t>makes every view seem more important. Why would the game allow you to look in a certain direction unless there was something important there to see? This lends itself to slower, more thoughtful playthroughs, which works well with the information-gathering backtracking mentioned earlier.</a:t>
            </a:r>
          </a:p>
          <a:p>
            <a:pPr defTabSz="914400">
              <a:lnSpc>
                <a:spcPct val="90000"/>
              </a:lnSpc>
            </a:pPr>
            <a:r>
              <a:rPr lang="en-US" sz="1600" dirty="0">
                <a:effectLst/>
              </a:rPr>
              <a:t>Simplicity is not only present in mechanics, but also in puzzle design. Many of the puzzles consist of simple codes, such as a puzzle wherein the player must enter a code only by turning two levers, each controlling two rings (Top).</a:t>
            </a:r>
          </a:p>
          <a:p>
            <a:pPr defTabSz="914400">
              <a:lnSpc>
                <a:spcPct val="90000"/>
              </a:lnSpc>
            </a:pPr>
            <a:endParaRPr lang="en-US" sz="1600" dirty="0">
              <a:effectLst/>
            </a:endParaRPr>
          </a:p>
          <a:p>
            <a:pPr defTabSz="914400">
              <a:lnSpc>
                <a:spcPct val="90000"/>
              </a:lnSpc>
            </a:pPr>
            <a:r>
              <a:rPr lang="en-US" sz="1600" dirty="0">
                <a:effectLst/>
              </a:rPr>
              <a:t>While </a:t>
            </a:r>
            <a:r>
              <a:rPr lang="en-US" sz="1600" i="1" dirty="0">
                <a:effectLst/>
              </a:rPr>
              <a:t>Myst </a:t>
            </a:r>
            <a:r>
              <a:rPr lang="en-US" sz="1600" dirty="0">
                <a:effectLst/>
              </a:rPr>
              <a:t>can be extremely challenging, it manages to balance challenge with player competency by ensuring many of its puzzles are short. This allows the player’s competency to never exceed the challenge by too great a margin, thus creating boredom. </a:t>
            </a:r>
            <a:r>
              <a:rPr lang="en-US" sz="1600" i="1" dirty="0">
                <a:effectLst/>
              </a:rPr>
              <a:t>Myst </a:t>
            </a:r>
            <a:r>
              <a:rPr lang="en-US" sz="1600" dirty="0">
                <a:effectLst/>
              </a:rPr>
              <a:t>ensures the opposite does not occur by giving the player numerous puzzles to work on at once; if the player feels that the challenge exceeds their ability, they are able to switch their focus to a different puzzle and come back to it when they feel ready. Often, the game teaches the player techniques or puzzle elements that will help them in other sections, for example a control-the-flow type puzzle represented in both the hub (Middle) and one of the Ages (Bottom).</a:t>
            </a:r>
            <a:endParaRPr lang="en-US" sz="1600" dirty="0">
              <a:solidFill>
                <a:schemeClr val="bg1"/>
              </a:solidFill>
              <a:highlight>
                <a:srgbClr val="FFFF00"/>
              </a:highlight>
            </a:endParaRPr>
          </a:p>
        </p:txBody>
      </p:sp>
      <p:pic>
        <p:nvPicPr>
          <p:cNvPr id="3" name="Picture 2" descr="A cartoon of a person walking on a bridge&#10;&#10;Description automatically generated with medium confidence">
            <a:extLst>
              <a:ext uri="{FF2B5EF4-FFF2-40B4-BE49-F238E27FC236}">
                <a16:creationId xmlns:a16="http://schemas.microsoft.com/office/drawing/2014/main" id="{80D308FC-2862-2642-28E6-0B1530B3A2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52" y="2302639"/>
            <a:ext cx="4004839" cy="2252722"/>
          </a:xfrm>
          <a:prstGeom prst="rect">
            <a:avLst/>
          </a:prstGeom>
        </p:spPr>
      </p:pic>
      <p:pic>
        <p:nvPicPr>
          <p:cNvPr id="5" name="Picture 4" descr="A clock on a wooden ceiling&#10;&#10;Description automatically generated with medium confidence">
            <a:extLst>
              <a:ext uri="{FF2B5EF4-FFF2-40B4-BE49-F238E27FC236}">
                <a16:creationId xmlns:a16="http://schemas.microsoft.com/office/drawing/2014/main" id="{8A0D652C-C1EE-78C4-5C2D-619CC374B5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38" y="4605277"/>
            <a:ext cx="4004840" cy="2252723"/>
          </a:xfrm>
          <a:prstGeom prst="rect">
            <a:avLst/>
          </a:prstGeom>
        </p:spPr>
      </p:pic>
      <p:sp>
        <p:nvSpPr>
          <p:cNvPr id="10" name="Slide Number Placeholder 9">
            <a:extLst>
              <a:ext uri="{FF2B5EF4-FFF2-40B4-BE49-F238E27FC236}">
                <a16:creationId xmlns:a16="http://schemas.microsoft.com/office/drawing/2014/main" id="{188E541D-91A7-5C34-7081-03282E6D7C1A}"/>
              </a:ext>
            </a:extLst>
          </p:cNvPr>
          <p:cNvSpPr>
            <a:spLocks noGrp="1"/>
          </p:cNvSpPr>
          <p:nvPr>
            <p:ph type="sldNum" sz="quarter" idx="12"/>
          </p:nvPr>
        </p:nvSpPr>
        <p:spPr/>
        <p:txBody>
          <a:bodyPr/>
          <a:lstStyle/>
          <a:p>
            <a:fld id="{330EA680-D336-4FF7-8B7A-9848BB0A1C32}" type="slidenum">
              <a:rPr lang="en-US" smtClean="0"/>
              <a:t>33</a:t>
            </a:fld>
            <a:endParaRPr lang="en-US" dirty="0"/>
          </a:p>
        </p:txBody>
      </p:sp>
      <p:sp>
        <p:nvSpPr>
          <p:cNvPr id="11" name="Date Placeholder 10">
            <a:extLst>
              <a:ext uri="{FF2B5EF4-FFF2-40B4-BE49-F238E27FC236}">
                <a16:creationId xmlns:a16="http://schemas.microsoft.com/office/drawing/2014/main" id="{A175A88F-6BDA-94A3-CF66-CDFC05111C67}"/>
              </a:ext>
            </a:extLst>
          </p:cNvPr>
          <p:cNvSpPr>
            <a:spLocks noGrp="1"/>
          </p:cNvSpPr>
          <p:nvPr>
            <p:ph type="dt" sz="half" idx="10"/>
          </p:nvPr>
        </p:nvSpPr>
        <p:spPr/>
        <p:txBody>
          <a:bodyPr/>
          <a:lstStyle/>
          <a:p>
            <a:r>
              <a:rPr lang="en-US" dirty="0"/>
              <a:t>Myst: 10/12</a:t>
            </a:r>
          </a:p>
        </p:txBody>
      </p:sp>
    </p:spTree>
    <p:extLst>
      <p:ext uri="{BB962C8B-B14F-4D97-AF65-F5344CB8AC3E}">
        <p14:creationId xmlns:p14="http://schemas.microsoft.com/office/powerpoint/2010/main" val="1823145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EB8ED6-9142-4A11-B029-18DDE98C4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13960D-97A1-3212-2486-63D4FE28F7BE}"/>
              </a:ext>
            </a:extLst>
          </p:cNvPr>
          <p:cNvSpPr>
            <a:spLocks noGrp="1"/>
          </p:cNvSpPr>
          <p:nvPr>
            <p:ph type="title"/>
          </p:nvPr>
        </p:nvSpPr>
        <p:spPr>
          <a:xfrm>
            <a:off x="92475" y="268421"/>
            <a:ext cx="6346961" cy="1288784"/>
          </a:xfrm>
        </p:spPr>
        <p:txBody>
          <a:bodyPr vert="horz" lIns="91440" tIns="45720" rIns="91440" bIns="45720" rtlCol="0" anchor="ctr">
            <a:normAutofit/>
          </a:bodyPr>
          <a:lstStyle/>
          <a:p>
            <a:r>
              <a:rPr lang="en-US" sz="3200" i="1" dirty="0"/>
              <a:t>Myst: Masterpiece Edition</a:t>
            </a:r>
            <a:r>
              <a:rPr lang="en-US" sz="3200" dirty="0"/>
              <a:t>: Analysis – Representation and Mediation</a:t>
            </a:r>
          </a:p>
        </p:txBody>
      </p:sp>
      <p:pic>
        <p:nvPicPr>
          <p:cNvPr id="5" name="Picture 4" descr="A chart, from Csikszentmihalyi, 2014, pg. 136-137. Diagram showing the &quot;flow&quot; state, balanced between worry and boredom.">
            <a:extLst>
              <a:ext uri="{FF2B5EF4-FFF2-40B4-BE49-F238E27FC236}">
                <a16:creationId xmlns:a16="http://schemas.microsoft.com/office/drawing/2014/main" id="{D1D7CCFD-7E50-E900-D187-A92B39FF3539}"/>
              </a:ext>
            </a:extLst>
          </p:cNvPr>
          <p:cNvPicPr>
            <a:picLocks noChangeAspect="1"/>
          </p:cNvPicPr>
          <p:nvPr/>
        </p:nvPicPr>
        <p:blipFill rotWithShape="1">
          <a:blip r:embed="rId2"/>
          <a:srcRect l="5298" r="-3" b="-3"/>
          <a:stretch/>
        </p:blipFill>
        <p:spPr>
          <a:xfrm>
            <a:off x="287785" y="1825626"/>
            <a:ext cx="6151651" cy="4303465"/>
          </a:xfrm>
          <a:prstGeom prst="rect">
            <a:avLst/>
          </a:prstGeom>
        </p:spPr>
      </p:pic>
      <p:sp>
        <p:nvSpPr>
          <p:cNvPr id="4" name="TextBox 3" descr="Csikszentmihalyi, 2014, pg. 136-137">
            <a:extLst>
              <a:ext uri="{FF2B5EF4-FFF2-40B4-BE49-F238E27FC236}">
                <a16:creationId xmlns:a16="http://schemas.microsoft.com/office/drawing/2014/main" id="{FCAF7BCA-251E-04AC-5837-1AA31327F0CE}"/>
              </a:ext>
            </a:extLst>
          </p:cNvPr>
          <p:cNvSpPr txBox="1"/>
          <p:nvPr/>
        </p:nvSpPr>
        <p:spPr>
          <a:xfrm>
            <a:off x="6727223" y="1003177"/>
            <a:ext cx="5372302" cy="5273336"/>
          </a:xfrm>
          <a:prstGeom prst="rect">
            <a:avLst/>
          </a:prstGeom>
        </p:spPr>
        <p:txBody>
          <a:bodyPr vert="horz" lIns="91440" tIns="45720" rIns="91440" bIns="45720" rtlCol="0">
            <a:noAutofit/>
          </a:bodyPr>
          <a:lstStyle/>
          <a:p>
            <a:pPr indent="-228600" defTabSz="914400">
              <a:lnSpc>
                <a:spcPct val="90000"/>
              </a:lnSpc>
              <a:spcAft>
                <a:spcPts val="800"/>
              </a:spcAft>
              <a:buFont typeface="Arial" panose="020B0604020202020204" pitchFamily="34" charset="0"/>
              <a:buChar char="•"/>
            </a:pPr>
            <a:r>
              <a:rPr lang="en-US" sz="1400" dirty="0">
                <a:effectLst/>
              </a:rPr>
              <a:t>The PC of </a:t>
            </a:r>
            <a:r>
              <a:rPr lang="en-US" sz="1400" i="1" dirty="0">
                <a:effectLst/>
              </a:rPr>
              <a:t>Myst, </a:t>
            </a:r>
            <a:r>
              <a:rPr lang="en-US" sz="1400" dirty="0">
                <a:effectLst/>
              </a:rPr>
              <a:t>referred to as “The Stranger,” is a textbook example of a </a:t>
            </a:r>
            <a:r>
              <a:rPr lang="en-US" sz="1400" u="sng" dirty="0">
                <a:effectLst/>
              </a:rPr>
              <a:t>blank slate</a:t>
            </a:r>
            <a:r>
              <a:rPr lang="en-US" sz="1400" dirty="0">
                <a:effectLst/>
              </a:rPr>
              <a:t> or </a:t>
            </a:r>
            <a:r>
              <a:rPr lang="en-US" sz="1400" u="sng" dirty="0">
                <a:effectLst/>
              </a:rPr>
              <a:t>cipher</a:t>
            </a:r>
            <a:r>
              <a:rPr lang="en-US" sz="1400" dirty="0">
                <a:effectLst/>
              </a:rPr>
              <a:t> character type (Heussner et al., 2015, pg. 78). The PC never speaks and is never seen, is never referred to by name, has no backstory, and no built-in motives or character. The player can project themselves onto this blank slate, creating any persona they wish. This reflects on the PX of </a:t>
            </a:r>
            <a:r>
              <a:rPr lang="en-US" sz="1400" i="1" dirty="0">
                <a:effectLst/>
              </a:rPr>
              <a:t>Myst: </a:t>
            </a:r>
            <a:r>
              <a:rPr lang="en-US" sz="1400" dirty="0">
                <a:effectLst/>
              </a:rPr>
              <a:t>the focus is not on the PC, but on the environment, the puzzles, and the narrative. Compare this to the previously discussed </a:t>
            </a:r>
            <a:r>
              <a:rPr lang="en-US" sz="1400" i="1" dirty="0">
                <a:effectLst/>
              </a:rPr>
              <a:t>WRoEF </a:t>
            </a:r>
            <a:r>
              <a:rPr lang="en-US" sz="1400" dirty="0">
                <a:effectLst/>
              </a:rPr>
              <a:t>and </a:t>
            </a:r>
            <a:r>
              <a:rPr lang="en-US" sz="1400" i="1" dirty="0">
                <a:effectLst/>
              </a:rPr>
              <a:t>GH</a:t>
            </a:r>
            <a:r>
              <a:rPr lang="en-US" sz="1400" dirty="0">
                <a:effectLst/>
              </a:rPr>
              <a:t>, which both have fixed PCs, and whose narratives focus more heavily on the PC and their places within the world or narrative.</a:t>
            </a:r>
          </a:p>
          <a:p>
            <a:pPr indent="-228600" defTabSz="914400">
              <a:lnSpc>
                <a:spcPct val="90000"/>
              </a:lnSpc>
              <a:spcAft>
                <a:spcPts val="800"/>
              </a:spcAft>
              <a:buFont typeface="Arial" panose="020B0604020202020204" pitchFamily="34" charset="0"/>
              <a:buChar char="•"/>
            </a:pPr>
            <a:r>
              <a:rPr lang="en-US" sz="1400" i="1" dirty="0">
                <a:effectLst/>
              </a:rPr>
              <a:t>Myst</a:t>
            </a:r>
            <a:r>
              <a:rPr lang="en-US" sz="1400" dirty="0">
                <a:effectLst/>
              </a:rPr>
              <a:t>, as a puzzle game, must balance the line of challenge and enjoyment carefully. The perfect balance between these has been described as </a:t>
            </a:r>
            <a:r>
              <a:rPr lang="en-US" sz="1400" i="1" dirty="0">
                <a:effectLst/>
              </a:rPr>
              <a:t>flow</a:t>
            </a:r>
            <a:r>
              <a:rPr lang="en-US" sz="1400" dirty="0">
                <a:effectLst/>
              </a:rPr>
              <a:t>, which is defined as “holistic sensation present when we act with total involvement” (Csikszentmihalyi, 2014, pg. 136). More specifically, flow is discussed as the state where competency and challenge are balanced so that enjoyment and involvement are </a:t>
            </a:r>
            <a:r>
              <a:rPr lang="en-GB" sz="1400" dirty="0">
                <a:effectLst/>
              </a:rPr>
              <a:t>maximised</a:t>
            </a:r>
            <a:r>
              <a:rPr lang="en-US" sz="1400" dirty="0">
                <a:effectLst/>
              </a:rPr>
              <a:t>, or “the state in which action follows upon action according to an internal logic which seems to need no conscious intervention on our part” (Csikszentmihalyi, 2014, pg. 136-137).</a:t>
            </a:r>
            <a:endParaRPr lang="en-US" sz="1400" b="1" dirty="0">
              <a:effectLst/>
            </a:endParaRPr>
          </a:p>
          <a:p>
            <a:pPr indent="-228600" defTabSz="914400">
              <a:lnSpc>
                <a:spcPct val="90000"/>
              </a:lnSpc>
              <a:spcAft>
                <a:spcPts val="800"/>
              </a:spcAft>
              <a:buFont typeface="Arial" panose="020B0604020202020204" pitchFamily="34" charset="0"/>
              <a:buChar char="•"/>
            </a:pPr>
            <a:r>
              <a:rPr lang="en-US" sz="1400" i="1" dirty="0">
                <a:effectLst/>
              </a:rPr>
              <a:t>Myst </a:t>
            </a:r>
            <a:r>
              <a:rPr lang="en-US" sz="1400" dirty="0">
                <a:effectLst/>
              </a:rPr>
              <a:t>is, according to fans and critics, a difficult game (Fournier, 2002). If challenge exceeds player competency, the player becomes discouraged. Csikszentmihalyi describes this as the “worry” zone. However, if player competency far outstrips challenge, the player becomes frustrated and bored (Right) (Csikszentmihalyi, 2014, pg. 146-147).</a:t>
            </a:r>
          </a:p>
        </p:txBody>
      </p:sp>
      <p:sp>
        <p:nvSpPr>
          <p:cNvPr id="7" name="Slide Number Placeholder 6">
            <a:extLst>
              <a:ext uri="{FF2B5EF4-FFF2-40B4-BE49-F238E27FC236}">
                <a16:creationId xmlns:a16="http://schemas.microsoft.com/office/drawing/2014/main" id="{2626FA86-640F-51CD-461E-61FCFFEDB3B2}"/>
              </a:ext>
            </a:extLst>
          </p:cNvPr>
          <p:cNvSpPr>
            <a:spLocks noGrp="1"/>
          </p:cNvSpPr>
          <p:nvPr>
            <p:ph type="sldNum" sz="quarter" idx="12"/>
          </p:nvPr>
        </p:nvSpPr>
        <p:spPr/>
        <p:txBody>
          <a:bodyPr/>
          <a:lstStyle/>
          <a:p>
            <a:fld id="{330EA680-D336-4FF7-8B7A-9848BB0A1C32}" type="slidenum">
              <a:rPr lang="en-US" smtClean="0"/>
              <a:t>34</a:t>
            </a:fld>
            <a:endParaRPr lang="en-US" dirty="0"/>
          </a:p>
        </p:txBody>
      </p:sp>
      <p:sp>
        <p:nvSpPr>
          <p:cNvPr id="8" name="Date Placeholder 7">
            <a:extLst>
              <a:ext uri="{FF2B5EF4-FFF2-40B4-BE49-F238E27FC236}">
                <a16:creationId xmlns:a16="http://schemas.microsoft.com/office/drawing/2014/main" id="{FC337C5F-8EB7-BF95-9819-E9C3F1FD805A}"/>
              </a:ext>
            </a:extLst>
          </p:cNvPr>
          <p:cNvSpPr>
            <a:spLocks noGrp="1"/>
          </p:cNvSpPr>
          <p:nvPr>
            <p:ph type="dt" sz="half" idx="10"/>
          </p:nvPr>
        </p:nvSpPr>
        <p:spPr/>
        <p:txBody>
          <a:bodyPr/>
          <a:lstStyle/>
          <a:p>
            <a:r>
              <a:rPr lang="en-US" dirty="0"/>
              <a:t>Myst: 11/12</a:t>
            </a:r>
          </a:p>
        </p:txBody>
      </p:sp>
    </p:spTree>
    <p:extLst>
      <p:ext uri="{BB962C8B-B14F-4D97-AF65-F5344CB8AC3E}">
        <p14:creationId xmlns:p14="http://schemas.microsoft.com/office/powerpoint/2010/main" val="4073498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2F37-9C2D-94F8-2A46-F77F518ECA7B}"/>
              </a:ext>
            </a:extLst>
          </p:cNvPr>
          <p:cNvSpPr>
            <a:spLocks noGrp="1"/>
          </p:cNvSpPr>
          <p:nvPr>
            <p:ph type="title"/>
          </p:nvPr>
        </p:nvSpPr>
        <p:spPr>
          <a:xfrm>
            <a:off x="328474" y="159944"/>
            <a:ext cx="10515600" cy="1325563"/>
          </a:xfrm>
        </p:spPr>
        <p:txBody>
          <a:bodyPr>
            <a:normAutofit/>
          </a:bodyPr>
          <a:lstStyle/>
          <a:p>
            <a:r>
              <a:rPr lang="en-US" sz="3200" i="1" dirty="0"/>
              <a:t>Myst: Masterpiece Edition</a:t>
            </a:r>
            <a:r>
              <a:rPr lang="en-US" sz="3200" dirty="0"/>
              <a:t>: Summary</a:t>
            </a:r>
            <a:endParaRPr lang="en-GB" sz="3200" dirty="0"/>
          </a:p>
        </p:txBody>
      </p:sp>
      <p:sp>
        <p:nvSpPr>
          <p:cNvPr id="4" name="TextBox 3">
            <a:extLst>
              <a:ext uri="{FF2B5EF4-FFF2-40B4-BE49-F238E27FC236}">
                <a16:creationId xmlns:a16="http://schemas.microsoft.com/office/drawing/2014/main" id="{B387C5E6-C8D5-864B-348E-2D1353693BCB}"/>
              </a:ext>
            </a:extLst>
          </p:cNvPr>
          <p:cNvSpPr txBox="1"/>
          <p:nvPr/>
        </p:nvSpPr>
        <p:spPr>
          <a:xfrm>
            <a:off x="328474" y="1499224"/>
            <a:ext cx="8103093" cy="5121274"/>
          </a:xfrm>
          <a:prstGeom prst="rect">
            <a:avLst/>
          </a:prstGeom>
          <a:noFill/>
        </p:spPr>
        <p:txBody>
          <a:bodyPr wrap="square">
            <a:spAutoFit/>
          </a:bodyPr>
          <a:lstStyle/>
          <a:p>
            <a:pPr>
              <a:lnSpc>
                <a:spcPct val="107000"/>
              </a:lnSpc>
              <a:spcAft>
                <a:spcPts val="800"/>
              </a:spcAft>
            </a:pPr>
            <a:r>
              <a:rPr lang="en-GB" sz="1800" kern="100" dirty="0">
                <a:effectLst/>
                <a:ea typeface="Calibri" panose="020F0502020204030204" pitchFamily="34" charset="0"/>
                <a:cs typeface="Times New Roman" panose="02020603050405020304" pitchFamily="18" charset="0"/>
              </a:rPr>
              <a:t>One of the games that helped the walking sim genre, ”</a:t>
            </a:r>
            <a:r>
              <a:rPr lang="en-GB" sz="1800" i="1" kern="100" dirty="0">
                <a:effectLst/>
                <a:ea typeface="Calibri" panose="020F0502020204030204" pitchFamily="34" charset="0"/>
                <a:cs typeface="Times New Roman" panose="02020603050405020304" pitchFamily="18" charset="0"/>
              </a:rPr>
              <a:t>Myst </a:t>
            </a:r>
            <a:r>
              <a:rPr lang="en-GB" sz="1800" kern="100" dirty="0">
                <a:effectLst/>
                <a:ea typeface="Calibri" panose="020F0502020204030204" pitchFamily="34" charset="0"/>
                <a:cs typeface="Times New Roman" panose="02020603050405020304" pitchFamily="18" charset="0"/>
              </a:rPr>
              <a:t>may be the first widely experienced computer mediated, audio-visually rich virtual reality experience” </a:t>
            </a:r>
            <a:r>
              <a:rPr lang="en-GB" sz="1800" kern="100" dirty="0">
                <a:effectLst/>
                <a:ea typeface="Calibri" panose="020F0502020204030204" pitchFamily="34" charset="0"/>
                <a:cs typeface="Calibri" panose="020F0502020204030204" pitchFamily="34" charset="0"/>
              </a:rPr>
              <a:t>(Hutchison, 2008). </a:t>
            </a:r>
            <a:r>
              <a:rPr lang="en-GB" sz="1800" i="1" kern="100" dirty="0">
                <a:effectLst/>
                <a:ea typeface="Calibri" panose="020F0502020204030204" pitchFamily="34" charset="0"/>
                <a:cs typeface="Calibri" panose="020F0502020204030204" pitchFamily="34" charset="0"/>
              </a:rPr>
              <a:t>Myst </a:t>
            </a:r>
            <a:r>
              <a:rPr lang="en-GB" sz="1800" kern="100" dirty="0">
                <a:effectLst/>
                <a:ea typeface="Calibri" panose="020F0502020204030204" pitchFamily="34" charset="0"/>
                <a:cs typeface="Calibri" panose="020F0502020204030204" pitchFamily="34" charset="0"/>
              </a:rPr>
              <a:t>achieves its PX through immersive environments, nonlinear storytelling, information-gathering, backtracking, and complex narrative puzzles.</a:t>
            </a:r>
            <a:endParaRPr lang="en-GB" sz="18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800" i="1" kern="100" dirty="0">
                <a:effectLst/>
                <a:ea typeface="Calibri" panose="020F0502020204030204" pitchFamily="34" charset="0"/>
                <a:cs typeface="Times New Roman" panose="02020603050405020304" pitchFamily="18" charset="0"/>
              </a:rPr>
              <a:t>Myst</a:t>
            </a:r>
            <a:r>
              <a:rPr lang="en-GB" sz="1800" kern="100" dirty="0">
                <a:effectLst/>
                <a:ea typeface="Calibri" panose="020F0502020204030204" pitchFamily="34" charset="0"/>
                <a:cs typeface="Times New Roman" panose="02020603050405020304" pitchFamily="18" charset="0"/>
              </a:rPr>
              <a:t>, like </a:t>
            </a:r>
            <a:r>
              <a:rPr lang="en-GB" sz="1800" i="1" kern="100" dirty="0">
                <a:effectLst/>
                <a:ea typeface="Calibri" panose="020F0502020204030204" pitchFamily="34" charset="0"/>
                <a:cs typeface="Times New Roman" panose="02020603050405020304" pitchFamily="18" charset="0"/>
              </a:rPr>
              <a:t>WRoEF </a:t>
            </a:r>
            <a:r>
              <a:rPr lang="en-GB" sz="1800" kern="100" dirty="0">
                <a:effectLst/>
                <a:ea typeface="Calibri" panose="020F0502020204030204" pitchFamily="34" charset="0"/>
                <a:cs typeface="Times New Roman" panose="02020603050405020304" pitchFamily="18" charset="0"/>
              </a:rPr>
              <a:t>and </a:t>
            </a:r>
            <a:r>
              <a:rPr lang="en-GB" sz="1800" i="1" kern="100" dirty="0">
                <a:effectLst/>
                <a:ea typeface="Calibri" panose="020F0502020204030204" pitchFamily="34" charset="0"/>
                <a:cs typeface="Times New Roman" panose="02020603050405020304" pitchFamily="18" charset="0"/>
              </a:rPr>
              <a:t>GH</a:t>
            </a:r>
            <a:r>
              <a:rPr lang="en-GB" sz="1800" kern="100" dirty="0">
                <a:effectLst/>
                <a:ea typeface="Calibri" panose="020F0502020204030204" pitchFamily="34" charset="0"/>
                <a:cs typeface="Times New Roman" panose="02020603050405020304" pitchFamily="18" charset="0"/>
              </a:rPr>
              <a:t>, provides a sense of immersion and atmosphere through environmental storytelling, audio, and visual design. It also creates a sense of flow through the careful balance of difficulty and player competency, teaching the player certain puzzle solving skills that are utilised in multiple places. Its non-linear yet chapter-based narrative is an interesting middle ground between the linear chapter-based story of </a:t>
            </a:r>
            <a:r>
              <a:rPr lang="en-GB" sz="1800" i="1" kern="100" dirty="0">
                <a:effectLst/>
                <a:ea typeface="Calibri" panose="020F0502020204030204" pitchFamily="34" charset="0"/>
                <a:cs typeface="Times New Roman" panose="02020603050405020304" pitchFamily="18" charset="0"/>
              </a:rPr>
              <a:t>WRoEF </a:t>
            </a:r>
            <a:r>
              <a:rPr lang="en-GB" sz="1800" kern="100" dirty="0">
                <a:effectLst/>
                <a:ea typeface="Calibri" panose="020F0502020204030204" pitchFamily="34" charset="0"/>
                <a:cs typeface="Times New Roman" panose="02020603050405020304" pitchFamily="18" charset="0"/>
              </a:rPr>
              <a:t>and the far more free-form </a:t>
            </a:r>
            <a:r>
              <a:rPr lang="en-GB" sz="1800" i="1" kern="100" dirty="0">
                <a:effectLst/>
                <a:ea typeface="Calibri" panose="020F0502020204030204" pitchFamily="34" charset="0"/>
                <a:cs typeface="Times New Roman" panose="02020603050405020304" pitchFamily="18" charset="0"/>
              </a:rPr>
              <a:t>GH</a:t>
            </a:r>
            <a:r>
              <a:rPr lang="en-GB" sz="1800" kern="100" dirty="0">
                <a:effectLst/>
                <a:ea typeface="Calibri" panose="020F0502020204030204" pitchFamily="34" charset="0"/>
                <a:cs typeface="Times New Roman" panose="02020603050405020304" pitchFamily="18" charset="0"/>
              </a:rPr>
              <a:t>.</a:t>
            </a:r>
          </a:p>
          <a:p>
            <a:pPr>
              <a:lnSpc>
                <a:spcPct val="107000"/>
              </a:lnSpc>
              <a:spcAft>
                <a:spcPts val="800"/>
              </a:spcAft>
            </a:pPr>
            <a:r>
              <a:rPr lang="en-GB" sz="1800" kern="100" dirty="0">
                <a:effectLst/>
                <a:ea typeface="Calibri" panose="020F0502020204030204" pitchFamily="34" charset="0"/>
                <a:cs typeface="Calibri" panose="020F0502020204030204" pitchFamily="34" charset="0"/>
              </a:rPr>
              <a:t>The use of a blank slate PC (Heussner et al., 2015, pg. 78-79) allows the focus to remain on the narrative, environment, and puzzles.</a:t>
            </a:r>
            <a:endParaRPr lang="en-GB" sz="18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ea typeface="Calibri" panose="020F0502020204030204" pitchFamily="34" charset="0"/>
                <a:cs typeface="Times New Roman" panose="02020603050405020304" pitchFamily="18" charset="0"/>
              </a:rPr>
              <a:t>I will discuss what elements of the </a:t>
            </a:r>
            <a:r>
              <a:rPr lang="en-GB" sz="1800" i="1" kern="100" dirty="0">
                <a:effectLst/>
                <a:ea typeface="Calibri" panose="020F0502020204030204" pitchFamily="34" charset="0"/>
                <a:cs typeface="Times New Roman" panose="02020603050405020304" pitchFamily="18" charset="0"/>
              </a:rPr>
              <a:t>On the Origins of Conjurations </a:t>
            </a:r>
            <a:r>
              <a:rPr lang="en-GB" sz="1800" kern="100" dirty="0">
                <a:effectLst/>
                <a:ea typeface="Calibri" panose="020F0502020204030204" pitchFamily="34" charset="0"/>
                <a:cs typeface="Times New Roman" panose="02020603050405020304" pitchFamily="18" charset="0"/>
              </a:rPr>
              <a:t>prototype were informed by </a:t>
            </a:r>
            <a:r>
              <a:rPr lang="en-GB" sz="1800" i="1" kern="100" dirty="0">
                <a:effectLst/>
                <a:ea typeface="Calibri" panose="020F0502020204030204" pitchFamily="34" charset="0"/>
                <a:cs typeface="Times New Roman" panose="02020603050405020304" pitchFamily="18" charset="0"/>
              </a:rPr>
              <a:t>Myst </a:t>
            </a:r>
            <a:r>
              <a:rPr lang="en-GB" sz="1800" kern="100" dirty="0">
                <a:effectLst/>
                <a:ea typeface="Calibri" panose="020F0502020204030204" pitchFamily="34" charset="0"/>
                <a:cs typeface="Times New Roman" panose="02020603050405020304" pitchFamily="18" charset="0"/>
              </a:rPr>
              <a:t>in a dedicated section after the analyses.</a:t>
            </a:r>
          </a:p>
        </p:txBody>
      </p:sp>
      <p:graphicFrame>
        <p:nvGraphicFramePr>
          <p:cNvPr id="3" name="Table 2">
            <a:extLst>
              <a:ext uri="{FF2B5EF4-FFF2-40B4-BE49-F238E27FC236}">
                <a16:creationId xmlns:a16="http://schemas.microsoft.com/office/drawing/2014/main" id="{18893AFC-49E4-AC8C-C5E4-0A0BF0955CF6}"/>
              </a:ext>
            </a:extLst>
          </p:cNvPr>
          <p:cNvGraphicFramePr>
            <a:graphicFrameLocks noGrp="1"/>
          </p:cNvGraphicFramePr>
          <p:nvPr>
            <p:extLst>
              <p:ext uri="{D42A27DB-BD31-4B8C-83A1-F6EECF244321}">
                <p14:modId xmlns:p14="http://schemas.microsoft.com/office/powerpoint/2010/main" val="886909906"/>
              </p:ext>
            </p:extLst>
          </p:nvPr>
        </p:nvGraphicFramePr>
        <p:xfrm>
          <a:off x="8431567" y="310832"/>
          <a:ext cx="3251200" cy="62280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924880155"/>
                    </a:ext>
                  </a:extLst>
                </a:gridCol>
                <a:gridCol w="1625600">
                  <a:extLst>
                    <a:ext uri="{9D8B030D-6E8A-4147-A177-3AD203B41FA5}">
                      <a16:colId xmlns:a16="http://schemas.microsoft.com/office/drawing/2014/main" val="3070781976"/>
                    </a:ext>
                  </a:extLst>
                </a:gridCol>
              </a:tblGrid>
              <a:tr h="370840">
                <a:tc>
                  <a:txBody>
                    <a:bodyPr/>
                    <a:lstStyle/>
                    <a:p>
                      <a:r>
                        <a:rPr lang="en-GB" dirty="0"/>
                        <a:t>Takeaway</a:t>
                      </a:r>
                    </a:p>
                  </a:txBody>
                  <a:tcPr/>
                </a:tc>
                <a:tc>
                  <a:txBody>
                    <a:bodyPr/>
                    <a:lstStyle/>
                    <a:p>
                      <a:r>
                        <a:rPr lang="en-GB" dirty="0"/>
                        <a:t>Description</a:t>
                      </a:r>
                    </a:p>
                  </a:txBody>
                  <a:tcPr/>
                </a:tc>
                <a:extLst>
                  <a:ext uri="{0D108BD9-81ED-4DB2-BD59-A6C34878D82A}">
                    <a16:rowId xmlns:a16="http://schemas.microsoft.com/office/drawing/2014/main" val="2338022566"/>
                  </a:ext>
                </a:extLst>
              </a:tr>
              <a:tr h="370840">
                <a:tc>
                  <a:txBody>
                    <a:bodyPr/>
                    <a:lstStyle/>
                    <a:p>
                      <a:r>
                        <a:rPr lang="en-GB" dirty="0"/>
                        <a:t>Narrative Structure</a:t>
                      </a:r>
                    </a:p>
                  </a:txBody>
                  <a:tcPr/>
                </a:tc>
                <a:tc>
                  <a:txBody>
                    <a:bodyPr/>
                    <a:lstStyle/>
                    <a:p>
                      <a:r>
                        <a:rPr lang="en-GB" dirty="0"/>
                        <a:t>“Hourglass” Shaped Golden Path</a:t>
                      </a:r>
                    </a:p>
                  </a:txBody>
                  <a:tcPr/>
                </a:tc>
                <a:extLst>
                  <a:ext uri="{0D108BD9-81ED-4DB2-BD59-A6C34878D82A}">
                    <a16:rowId xmlns:a16="http://schemas.microsoft.com/office/drawing/2014/main" val="481117947"/>
                  </a:ext>
                </a:extLst>
              </a:tr>
              <a:tr h="370840">
                <a:tc>
                  <a:txBody>
                    <a:bodyPr/>
                    <a:lstStyle/>
                    <a:p>
                      <a:r>
                        <a:rPr lang="en-GB" dirty="0"/>
                        <a:t>Narrative</a:t>
                      </a:r>
                    </a:p>
                  </a:txBody>
                  <a:tcPr/>
                </a:tc>
                <a:tc>
                  <a:txBody>
                    <a:bodyPr/>
                    <a:lstStyle/>
                    <a:p>
                      <a:r>
                        <a:rPr lang="en-GB" dirty="0"/>
                        <a:t>Environmental Narrative</a:t>
                      </a:r>
                    </a:p>
                  </a:txBody>
                  <a:tcPr/>
                </a:tc>
                <a:extLst>
                  <a:ext uri="{0D108BD9-81ED-4DB2-BD59-A6C34878D82A}">
                    <a16:rowId xmlns:a16="http://schemas.microsoft.com/office/drawing/2014/main" val="2609027838"/>
                  </a:ext>
                </a:extLst>
              </a:tr>
              <a:tr h="370840">
                <a:tc>
                  <a:txBody>
                    <a:bodyPr/>
                    <a:lstStyle/>
                    <a:p>
                      <a:r>
                        <a:rPr lang="en-GB" dirty="0"/>
                        <a:t>Visuals</a:t>
                      </a:r>
                    </a:p>
                  </a:txBody>
                  <a:tcPr/>
                </a:tc>
                <a:tc>
                  <a:txBody>
                    <a:bodyPr/>
                    <a:lstStyle/>
                    <a:p>
                      <a:r>
                        <a:rPr lang="en-GB" dirty="0"/>
                        <a:t>Limited by tech, atmospheric</a:t>
                      </a:r>
                    </a:p>
                  </a:txBody>
                  <a:tcPr/>
                </a:tc>
                <a:extLst>
                  <a:ext uri="{0D108BD9-81ED-4DB2-BD59-A6C34878D82A}">
                    <a16:rowId xmlns:a16="http://schemas.microsoft.com/office/drawing/2014/main" val="2359965185"/>
                  </a:ext>
                </a:extLst>
              </a:tr>
              <a:tr h="370840">
                <a:tc>
                  <a:txBody>
                    <a:bodyPr/>
                    <a:lstStyle/>
                    <a:p>
                      <a:r>
                        <a:rPr lang="en-GB" dirty="0"/>
                        <a:t>Player Character</a:t>
                      </a:r>
                      <a:r>
                        <a:rPr lang="en-150" dirty="0"/>
                        <a:t> (PC)</a:t>
                      </a:r>
                      <a:endParaRPr lang="en-GB" dirty="0"/>
                    </a:p>
                  </a:txBody>
                  <a:tcPr/>
                </a:tc>
                <a:tc>
                  <a:txBody>
                    <a:bodyPr/>
                    <a:lstStyle/>
                    <a:p>
                      <a:r>
                        <a:rPr lang="en-GB" dirty="0"/>
                        <a:t>Cypher</a:t>
                      </a:r>
                    </a:p>
                  </a:txBody>
                  <a:tcPr/>
                </a:tc>
                <a:extLst>
                  <a:ext uri="{0D108BD9-81ED-4DB2-BD59-A6C34878D82A}">
                    <a16:rowId xmlns:a16="http://schemas.microsoft.com/office/drawing/2014/main" val="2542903789"/>
                  </a:ext>
                </a:extLst>
              </a:tr>
              <a:tr h="370840">
                <a:tc>
                  <a:txBody>
                    <a:bodyPr/>
                    <a:lstStyle/>
                    <a:p>
                      <a:r>
                        <a:rPr lang="en-GB" dirty="0"/>
                        <a:t>Average Playtime</a:t>
                      </a:r>
                    </a:p>
                  </a:txBody>
                  <a:tcPr/>
                </a:tc>
                <a:tc>
                  <a:txBody>
                    <a:bodyPr/>
                    <a:lstStyle/>
                    <a:p>
                      <a:r>
                        <a:rPr lang="en-GB" dirty="0"/>
                        <a:t>5-6 hours</a:t>
                      </a:r>
                    </a:p>
                  </a:txBody>
                  <a:tcPr/>
                </a:tc>
                <a:extLst>
                  <a:ext uri="{0D108BD9-81ED-4DB2-BD59-A6C34878D82A}">
                    <a16:rowId xmlns:a16="http://schemas.microsoft.com/office/drawing/2014/main" val="4030150234"/>
                  </a:ext>
                </a:extLst>
              </a:tr>
              <a:tr h="370840">
                <a:tc>
                  <a:txBody>
                    <a:bodyPr/>
                    <a:lstStyle/>
                    <a:p>
                      <a:r>
                        <a:rPr lang="en-GB" dirty="0"/>
                        <a:t>Intractability</a:t>
                      </a:r>
                    </a:p>
                  </a:txBody>
                  <a:tcPr/>
                </a:tc>
                <a:tc>
                  <a:txBody>
                    <a:bodyPr/>
                    <a:lstStyle/>
                    <a:p>
                      <a:r>
                        <a:rPr lang="en-GB" dirty="0"/>
                        <a:t>Somewhat high amount of interactable objects</a:t>
                      </a:r>
                    </a:p>
                  </a:txBody>
                  <a:tcPr/>
                </a:tc>
                <a:extLst>
                  <a:ext uri="{0D108BD9-81ED-4DB2-BD59-A6C34878D82A}">
                    <a16:rowId xmlns:a16="http://schemas.microsoft.com/office/drawing/2014/main" val="1667233235"/>
                  </a:ext>
                </a:extLst>
              </a:tr>
              <a:tr h="370840">
                <a:tc>
                  <a:txBody>
                    <a:bodyPr/>
                    <a:lstStyle/>
                    <a:p>
                      <a:r>
                        <a:rPr lang="en-GB" dirty="0"/>
                        <a:t>Inventory</a:t>
                      </a:r>
                    </a:p>
                  </a:txBody>
                  <a:tcPr/>
                </a:tc>
                <a:tc>
                  <a:txBody>
                    <a:bodyPr/>
                    <a:lstStyle/>
                    <a:p>
                      <a:r>
                        <a:rPr lang="en-GB" dirty="0"/>
                        <a:t>No inventory</a:t>
                      </a:r>
                    </a:p>
                  </a:txBody>
                  <a:tcPr/>
                </a:tc>
                <a:extLst>
                  <a:ext uri="{0D108BD9-81ED-4DB2-BD59-A6C34878D82A}">
                    <a16:rowId xmlns:a16="http://schemas.microsoft.com/office/drawing/2014/main" val="159444239"/>
                  </a:ext>
                </a:extLst>
              </a:tr>
            </a:tbl>
          </a:graphicData>
        </a:graphic>
      </p:graphicFrame>
      <p:sp>
        <p:nvSpPr>
          <p:cNvPr id="7" name="Slide Number Placeholder 6">
            <a:extLst>
              <a:ext uri="{FF2B5EF4-FFF2-40B4-BE49-F238E27FC236}">
                <a16:creationId xmlns:a16="http://schemas.microsoft.com/office/drawing/2014/main" id="{92DAAA68-67B8-115B-77FB-E9F6063804ED}"/>
              </a:ext>
            </a:extLst>
          </p:cNvPr>
          <p:cNvSpPr>
            <a:spLocks noGrp="1"/>
          </p:cNvSpPr>
          <p:nvPr>
            <p:ph type="sldNum" sz="quarter" idx="12"/>
          </p:nvPr>
        </p:nvSpPr>
        <p:spPr/>
        <p:txBody>
          <a:bodyPr/>
          <a:lstStyle/>
          <a:p>
            <a:fld id="{330EA680-D336-4FF7-8B7A-9848BB0A1C32}" type="slidenum">
              <a:rPr lang="en-US" smtClean="0"/>
              <a:t>35</a:t>
            </a:fld>
            <a:endParaRPr lang="en-US" dirty="0"/>
          </a:p>
        </p:txBody>
      </p:sp>
      <p:sp>
        <p:nvSpPr>
          <p:cNvPr id="8" name="Date Placeholder 7">
            <a:extLst>
              <a:ext uri="{FF2B5EF4-FFF2-40B4-BE49-F238E27FC236}">
                <a16:creationId xmlns:a16="http://schemas.microsoft.com/office/drawing/2014/main" id="{24007C9E-9C7B-D4FF-5EC9-6EF4A50B4A69}"/>
              </a:ext>
            </a:extLst>
          </p:cNvPr>
          <p:cNvSpPr>
            <a:spLocks noGrp="1"/>
          </p:cNvSpPr>
          <p:nvPr>
            <p:ph type="dt" sz="half" idx="10"/>
          </p:nvPr>
        </p:nvSpPr>
        <p:spPr/>
        <p:txBody>
          <a:bodyPr/>
          <a:lstStyle/>
          <a:p>
            <a:r>
              <a:rPr lang="en-US" dirty="0"/>
              <a:t>Myst: 12/12</a:t>
            </a:r>
          </a:p>
        </p:txBody>
      </p:sp>
    </p:spTree>
    <p:extLst>
      <p:ext uri="{BB962C8B-B14F-4D97-AF65-F5344CB8AC3E}">
        <p14:creationId xmlns:p14="http://schemas.microsoft.com/office/powerpoint/2010/main" val="571770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6403ACE-3521-9D81-83A1-5C8B80A8F4BC}"/>
              </a:ext>
            </a:extLst>
          </p:cNvPr>
          <p:cNvSpPr txBox="1"/>
          <p:nvPr/>
        </p:nvSpPr>
        <p:spPr>
          <a:xfrm>
            <a:off x="5942127" y="136525"/>
            <a:ext cx="5577326" cy="1869479"/>
          </a:xfrm>
          <a:prstGeom prst="rect">
            <a:avLst/>
          </a:prstGeom>
        </p:spPr>
        <p:txBody>
          <a:bodyPr vert="horz" lIns="91440" tIns="45720" rIns="91440" bIns="45720" rtlCol="0" anchor="ctr">
            <a:normAutofit/>
          </a:bodyPr>
          <a:lstStyle/>
          <a:p>
            <a:pPr defTabSz="914400">
              <a:lnSpc>
                <a:spcPct val="90000"/>
              </a:lnSpc>
              <a:spcAft>
                <a:spcPts val="800"/>
              </a:spcAft>
            </a:pPr>
            <a:r>
              <a:rPr lang="en-US" sz="1400" dirty="0">
                <a:effectLst/>
              </a:rPr>
              <a:t>In this section, I will discuss the key elements that went into creating the PX of each of the previously discussed games, which elements are unique to or shared between each game, and which went on to inform the design of </a:t>
            </a:r>
            <a:r>
              <a:rPr lang="en-US" sz="1400" i="1" dirty="0">
                <a:effectLst/>
              </a:rPr>
              <a:t>On the Origins of Conjurations </a:t>
            </a:r>
            <a:r>
              <a:rPr lang="en-US" sz="1400" dirty="0">
                <a:effectLst/>
              </a:rPr>
              <a:t>(</a:t>
            </a:r>
            <a:r>
              <a:rPr lang="en-US" sz="1400" i="1" dirty="0">
                <a:effectLst/>
              </a:rPr>
              <a:t>OOC</a:t>
            </a:r>
            <a:r>
              <a:rPr lang="en-US" sz="1400" dirty="0">
                <a:effectLst/>
              </a:rPr>
              <a:t>). </a:t>
            </a:r>
          </a:p>
          <a:p>
            <a:pPr defTabSz="914400">
              <a:lnSpc>
                <a:spcPct val="90000"/>
              </a:lnSpc>
              <a:spcAft>
                <a:spcPts val="800"/>
              </a:spcAft>
            </a:pPr>
            <a:r>
              <a:rPr lang="en-US" sz="1400" dirty="0">
                <a:effectLst/>
              </a:rPr>
              <a:t>Based on the findings of the three games discussed, and from research on other games in similar genres, the key elements that will be used to inform the design of the PX of </a:t>
            </a:r>
            <a:r>
              <a:rPr lang="en-US" sz="1400" i="1" dirty="0">
                <a:effectLst/>
              </a:rPr>
              <a:t>OOC </a:t>
            </a:r>
            <a:r>
              <a:rPr lang="en-US" sz="1400" dirty="0">
                <a:effectLst/>
              </a:rPr>
              <a:t>are Audiovisual Design, Representation and Mediation, and Motivations.</a:t>
            </a:r>
          </a:p>
        </p:txBody>
      </p:sp>
      <p:pic>
        <p:nvPicPr>
          <p:cNvPr id="11" name="Picture 10" descr="A diagram of different colors&#10;&#10;Description automatically generated">
            <a:extLst>
              <a:ext uri="{FF2B5EF4-FFF2-40B4-BE49-F238E27FC236}">
                <a16:creationId xmlns:a16="http://schemas.microsoft.com/office/drawing/2014/main" id="{303205F3-9B75-82B9-5824-328D8E87494C}"/>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440158" y="1690688"/>
            <a:ext cx="5339136" cy="4431482"/>
          </a:xfrm>
          <a:prstGeom prst="rect">
            <a:avLst/>
          </a:prstGeom>
        </p:spPr>
      </p:pic>
      <p:sp>
        <p:nvSpPr>
          <p:cNvPr id="6" name="Date Placeholder 5">
            <a:extLst>
              <a:ext uri="{FF2B5EF4-FFF2-40B4-BE49-F238E27FC236}">
                <a16:creationId xmlns:a16="http://schemas.microsoft.com/office/drawing/2014/main" id="{ED18DA25-ACE7-5542-D9FA-11095AEDF9D2}"/>
              </a:ext>
            </a:extLst>
          </p:cNvPr>
          <p:cNvSpPr>
            <a:spLocks noGrp="1"/>
          </p:cNvSpPr>
          <p:nvPr>
            <p:ph type="dt" sz="half" idx="10"/>
          </p:nvPr>
        </p:nvSpPr>
        <p:spPr>
          <a:xfrm>
            <a:off x="0" y="-10900"/>
            <a:ext cx="2743200" cy="365125"/>
          </a:xfrm>
        </p:spPr>
        <p:txBody>
          <a:bodyPr vert="horz" lIns="91440" tIns="45720" rIns="91440" bIns="45720" rtlCol="0" anchor="ctr">
            <a:normAutofit/>
          </a:bodyPr>
          <a:lstStyle/>
          <a:p>
            <a:pPr defTabSz="914400">
              <a:spcAft>
                <a:spcPts val="600"/>
              </a:spcAft>
            </a:pPr>
            <a:r>
              <a:rPr lang="en-US" dirty="0"/>
              <a:t>Takeaways: 1/5</a:t>
            </a:r>
          </a:p>
        </p:txBody>
      </p:sp>
      <p:sp>
        <p:nvSpPr>
          <p:cNvPr id="5" name="Slide Number Placeholder 4">
            <a:extLst>
              <a:ext uri="{FF2B5EF4-FFF2-40B4-BE49-F238E27FC236}">
                <a16:creationId xmlns:a16="http://schemas.microsoft.com/office/drawing/2014/main" id="{CA3155BC-0B54-F80E-6C67-5D519F37B93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330EA680-D336-4FF7-8B7A-9848BB0A1C32}" type="slidenum">
              <a:rPr lang="en-US" smtClean="0"/>
              <a:pPr defTabSz="914400">
                <a:spcAft>
                  <a:spcPts val="600"/>
                </a:spcAft>
              </a:pPr>
              <a:t>36</a:t>
            </a:fld>
            <a:endParaRPr lang="en-US"/>
          </a:p>
        </p:txBody>
      </p:sp>
      <p:graphicFrame>
        <p:nvGraphicFramePr>
          <p:cNvPr id="2" name="Table 1">
            <a:extLst>
              <a:ext uri="{FF2B5EF4-FFF2-40B4-BE49-F238E27FC236}">
                <a16:creationId xmlns:a16="http://schemas.microsoft.com/office/drawing/2014/main" id="{5B779BDF-778E-3721-DA26-E54BB90923D5}"/>
              </a:ext>
            </a:extLst>
          </p:cNvPr>
          <p:cNvGraphicFramePr>
            <a:graphicFrameLocks noGrp="1"/>
          </p:cNvGraphicFramePr>
          <p:nvPr>
            <p:extLst>
              <p:ext uri="{D42A27DB-BD31-4B8C-83A1-F6EECF244321}">
                <p14:modId xmlns:p14="http://schemas.microsoft.com/office/powerpoint/2010/main" val="2245960884"/>
              </p:ext>
            </p:extLst>
          </p:nvPr>
        </p:nvGraphicFramePr>
        <p:xfrm>
          <a:off x="6198394" y="2965109"/>
          <a:ext cx="5167186" cy="3447359"/>
        </p:xfrm>
        <a:graphic>
          <a:graphicData uri="http://schemas.openxmlformats.org/drawingml/2006/table">
            <a:tbl>
              <a:tblPr firstRow="1" firstCol="1" bandRow="1">
                <a:tableStyleId>{073A0DAA-6AF3-43AB-8588-CEC1D06C72B9}</a:tableStyleId>
              </a:tblPr>
              <a:tblGrid>
                <a:gridCol w="985829">
                  <a:extLst>
                    <a:ext uri="{9D8B030D-6E8A-4147-A177-3AD203B41FA5}">
                      <a16:colId xmlns:a16="http://schemas.microsoft.com/office/drawing/2014/main" val="2094646674"/>
                    </a:ext>
                  </a:extLst>
                </a:gridCol>
                <a:gridCol w="1035653">
                  <a:extLst>
                    <a:ext uri="{9D8B030D-6E8A-4147-A177-3AD203B41FA5}">
                      <a16:colId xmlns:a16="http://schemas.microsoft.com/office/drawing/2014/main" val="56724382"/>
                    </a:ext>
                  </a:extLst>
                </a:gridCol>
                <a:gridCol w="1048568">
                  <a:extLst>
                    <a:ext uri="{9D8B030D-6E8A-4147-A177-3AD203B41FA5}">
                      <a16:colId xmlns:a16="http://schemas.microsoft.com/office/drawing/2014/main" val="2326515687"/>
                    </a:ext>
                  </a:extLst>
                </a:gridCol>
                <a:gridCol w="1048568">
                  <a:extLst>
                    <a:ext uri="{9D8B030D-6E8A-4147-A177-3AD203B41FA5}">
                      <a16:colId xmlns:a16="http://schemas.microsoft.com/office/drawing/2014/main" val="194370562"/>
                    </a:ext>
                  </a:extLst>
                </a:gridCol>
                <a:gridCol w="1048568">
                  <a:extLst>
                    <a:ext uri="{9D8B030D-6E8A-4147-A177-3AD203B41FA5}">
                      <a16:colId xmlns:a16="http://schemas.microsoft.com/office/drawing/2014/main" val="587590700"/>
                    </a:ext>
                  </a:extLst>
                </a:gridCol>
              </a:tblGrid>
              <a:tr h="250276">
                <a:tc>
                  <a:txBody>
                    <a:bodyPr/>
                    <a:lstStyle/>
                    <a:p>
                      <a:r>
                        <a:rPr lang="en-GB" sz="1100" dirty="0">
                          <a:solidFill>
                            <a:schemeClr val="tx1"/>
                          </a:solidFill>
                        </a:rPr>
                        <a:t>Element</a:t>
                      </a:r>
                    </a:p>
                  </a:txBody>
                  <a:tcPr marL="46938" marR="46938" marT="23469" marB="23469"/>
                </a:tc>
                <a:tc>
                  <a:txBody>
                    <a:bodyPr/>
                    <a:lstStyle/>
                    <a:p>
                      <a:r>
                        <a:rPr lang="en-GB" sz="1100" i="1" dirty="0">
                          <a:solidFill>
                            <a:schemeClr val="tx1"/>
                          </a:solidFill>
                        </a:rPr>
                        <a:t>WRoEF</a:t>
                      </a:r>
                    </a:p>
                  </a:txBody>
                  <a:tcPr marL="46938" marR="46938" marT="23469" marB="23469">
                    <a:solidFill>
                      <a:srgbClr val="4A804A"/>
                    </a:solidFill>
                  </a:tcPr>
                </a:tc>
                <a:tc>
                  <a:txBody>
                    <a:bodyPr/>
                    <a:lstStyle/>
                    <a:p>
                      <a:r>
                        <a:rPr lang="en-GB" sz="1100" i="1" dirty="0">
                          <a:solidFill>
                            <a:schemeClr val="tx1"/>
                          </a:solidFill>
                        </a:rPr>
                        <a:t>GH</a:t>
                      </a:r>
                    </a:p>
                  </a:txBody>
                  <a:tcPr marL="46938" marR="46938" marT="23469" marB="23469">
                    <a:solidFill>
                      <a:srgbClr val="4F6980"/>
                    </a:solidFill>
                  </a:tcPr>
                </a:tc>
                <a:tc>
                  <a:txBody>
                    <a:bodyPr/>
                    <a:lstStyle/>
                    <a:p>
                      <a:r>
                        <a:rPr lang="en-GB" sz="1100" i="1" dirty="0">
                          <a:solidFill>
                            <a:schemeClr val="tx1"/>
                          </a:solidFill>
                        </a:rPr>
                        <a:t>Myst</a:t>
                      </a:r>
                    </a:p>
                  </a:txBody>
                  <a:tcPr marL="46938" marR="46938" marT="23469" marB="23469">
                    <a:solidFill>
                      <a:srgbClr val="805D5E"/>
                    </a:solidFill>
                  </a:tcPr>
                </a:tc>
                <a:tc>
                  <a:txBody>
                    <a:bodyPr/>
                    <a:lstStyle/>
                    <a:p>
                      <a:r>
                        <a:rPr lang="en-GB" sz="1100" i="1">
                          <a:solidFill>
                            <a:schemeClr val="bg1"/>
                          </a:solidFill>
                        </a:rPr>
                        <a:t>OOC</a:t>
                      </a:r>
                    </a:p>
                  </a:txBody>
                  <a:tcPr marL="46938" marR="46938" marT="23469" marB="23469">
                    <a:solidFill>
                      <a:srgbClr val="CEA09C"/>
                    </a:solidFill>
                  </a:tcPr>
                </a:tc>
                <a:extLst>
                  <a:ext uri="{0D108BD9-81ED-4DB2-BD59-A6C34878D82A}">
                    <a16:rowId xmlns:a16="http://schemas.microsoft.com/office/drawing/2014/main" val="3320887105"/>
                  </a:ext>
                </a:extLst>
              </a:tr>
              <a:tr h="250276">
                <a:tc>
                  <a:txBody>
                    <a:bodyPr/>
                    <a:lstStyle/>
                    <a:p>
                      <a:r>
                        <a:rPr lang="en-GB" sz="1100">
                          <a:solidFill>
                            <a:schemeClr val="tx1"/>
                          </a:solidFill>
                        </a:rPr>
                        <a:t>Inventory</a:t>
                      </a:r>
                    </a:p>
                  </a:txBody>
                  <a:tcPr marL="46938" marR="46938" marT="23469" marB="23469"/>
                </a:tc>
                <a:tc>
                  <a:txBody>
                    <a:bodyPr/>
                    <a:lstStyle/>
                    <a:p>
                      <a:r>
                        <a:rPr lang="en-GB" sz="1100" dirty="0">
                          <a:solidFill>
                            <a:schemeClr val="tx1"/>
                          </a:solidFill>
                        </a:rPr>
                        <a:t>No Inventory</a:t>
                      </a:r>
                    </a:p>
                  </a:txBody>
                  <a:tcPr marL="46938" marR="46938" marT="23469" marB="23469">
                    <a:solidFill>
                      <a:srgbClr val="4A804A"/>
                    </a:solidFill>
                  </a:tcPr>
                </a:tc>
                <a:tc>
                  <a:txBody>
                    <a:bodyPr/>
                    <a:lstStyle/>
                    <a:p>
                      <a:r>
                        <a:rPr lang="en-GB" sz="1100">
                          <a:solidFill>
                            <a:schemeClr val="tx1"/>
                          </a:solidFill>
                        </a:rPr>
                        <a:t>Inventory</a:t>
                      </a:r>
                    </a:p>
                  </a:txBody>
                  <a:tcPr marL="46938" marR="46938" marT="23469" marB="23469">
                    <a:solidFill>
                      <a:srgbClr val="4F6980"/>
                    </a:solidFill>
                  </a:tcPr>
                </a:tc>
                <a:tc>
                  <a:txBody>
                    <a:bodyPr/>
                    <a:lstStyle/>
                    <a:p>
                      <a:r>
                        <a:rPr lang="en-GB" sz="1100" dirty="0">
                          <a:solidFill>
                            <a:schemeClr val="tx1"/>
                          </a:solidFill>
                        </a:rPr>
                        <a:t>No Inventory</a:t>
                      </a:r>
                    </a:p>
                  </a:txBody>
                  <a:tcPr marL="46938" marR="46938" marT="23469" marB="23469">
                    <a:solidFill>
                      <a:srgbClr val="805D5E"/>
                    </a:solidFill>
                  </a:tcPr>
                </a:tc>
                <a:tc>
                  <a:txBody>
                    <a:bodyPr/>
                    <a:lstStyle/>
                    <a:p>
                      <a:r>
                        <a:rPr lang="en-GB" sz="1100">
                          <a:solidFill>
                            <a:schemeClr val="bg1"/>
                          </a:solidFill>
                        </a:rPr>
                        <a:t>No inventory</a:t>
                      </a:r>
                    </a:p>
                  </a:txBody>
                  <a:tcPr marL="46938" marR="46938" marT="23469" marB="23469">
                    <a:solidFill>
                      <a:srgbClr val="CEA09C"/>
                    </a:solidFill>
                  </a:tcPr>
                </a:tc>
                <a:extLst>
                  <a:ext uri="{0D108BD9-81ED-4DB2-BD59-A6C34878D82A}">
                    <a16:rowId xmlns:a16="http://schemas.microsoft.com/office/drawing/2014/main" val="3976876104"/>
                  </a:ext>
                </a:extLst>
              </a:tr>
              <a:tr h="597437">
                <a:tc>
                  <a:txBody>
                    <a:bodyPr/>
                    <a:lstStyle/>
                    <a:p>
                      <a:r>
                        <a:rPr lang="en-GB" sz="1100">
                          <a:solidFill>
                            <a:schemeClr val="tx1"/>
                          </a:solidFill>
                        </a:rPr>
                        <a:t>Narrative Structure</a:t>
                      </a:r>
                    </a:p>
                  </a:txBody>
                  <a:tcPr marL="46938" marR="46938" marT="23469" marB="23469"/>
                </a:tc>
                <a:tc>
                  <a:txBody>
                    <a:bodyPr/>
                    <a:lstStyle/>
                    <a:p>
                      <a:r>
                        <a:rPr lang="en-GB" sz="1100">
                          <a:solidFill>
                            <a:schemeClr val="tx1"/>
                          </a:solidFill>
                        </a:rPr>
                        <a:t>Chapter Based</a:t>
                      </a:r>
                    </a:p>
                  </a:txBody>
                  <a:tcPr marL="46938" marR="46938" marT="23469" marB="23469">
                    <a:solidFill>
                      <a:srgbClr val="4A804A"/>
                    </a:solidFill>
                  </a:tcPr>
                </a:tc>
                <a:tc>
                  <a:txBody>
                    <a:bodyPr/>
                    <a:lstStyle/>
                    <a:p>
                      <a:r>
                        <a:rPr lang="en-GB" sz="1100" dirty="0">
                          <a:solidFill>
                            <a:schemeClr val="tx1"/>
                          </a:solidFill>
                        </a:rPr>
                        <a:t>Free</a:t>
                      </a:r>
                    </a:p>
                  </a:txBody>
                  <a:tcPr marL="46938" marR="46938" marT="23469" marB="23469">
                    <a:solidFill>
                      <a:srgbClr val="4F6980"/>
                    </a:solidFill>
                  </a:tcPr>
                </a:tc>
                <a:tc>
                  <a:txBody>
                    <a:bodyPr/>
                    <a:lstStyle/>
                    <a:p>
                      <a:r>
                        <a:rPr lang="en-GB" sz="1100">
                          <a:solidFill>
                            <a:schemeClr val="tx1"/>
                          </a:solidFill>
                        </a:rPr>
                        <a:t>Chapter Based</a:t>
                      </a:r>
                    </a:p>
                  </a:txBody>
                  <a:tcPr marL="46938" marR="46938" marT="23469" marB="23469">
                    <a:solidFill>
                      <a:srgbClr val="805D5E"/>
                    </a:solidFill>
                  </a:tcPr>
                </a:tc>
                <a:tc>
                  <a:txBody>
                    <a:bodyPr/>
                    <a:lstStyle/>
                    <a:p>
                      <a:r>
                        <a:rPr lang="en-GB" sz="1100">
                          <a:solidFill>
                            <a:schemeClr val="bg1"/>
                          </a:solidFill>
                        </a:rPr>
                        <a:t>Free (Semi Chapter Based)</a:t>
                      </a:r>
                    </a:p>
                  </a:txBody>
                  <a:tcPr marL="46938" marR="46938" marT="23469" marB="23469">
                    <a:solidFill>
                      <a:srgbClr val="CEA09C"/>
                    </a:solidFill>
                  </a:tcPr>
                </a:tc>
                <a:extLst>
                  <a:ext uri="{0D108BD9-81ED-4DB2-BD59-A6C34878D82A}">
                    <a16:rowId xmlns:a16="http://schemas.microsoft.com/office/drawing/2014/main" val="1186936857"/>
                  </a:ext>
                </a:extLst>
              </a:tr>
              <a:tr h="423857">
                <a:tc>
                  <a:txBody>
                    <a:bodyPr/>
                    <a:lstStyle/>
                    <a:p>
                      <a:r>
                        <a:rPr lang="en-GB" sz="1100">
                          <a:solidFill>
                            <a:schemeClr val="tx1"/>
                          </a:solidFill>
                        </a:rPr>
                        <a:t>Narrative Path</a:t>
                      </a:r>
                    </a:p>
                  </a:txBody>
                  <a:tcPr marL="46938" marR="46938" marT="23469" marB="23469"/>
                </a:tc>
                <a:tc>
                  <a:txBody>
                    <a:bodyPr/>
                    <a:lstStyle/>
                    <a:p>
                      <a:r>
                        <a:rPr lang="en-GB" sz="1100">
                          <a:solidFill>
                            <a:schemeClr val="tx1"/>
                          </a:solidFill>
                        </a:rPr>
                        <a:t>Linear</a:t>
                      </a:r>
                    </a:p>
                  </a:txBody>
                  <a:tcPr marL="46938" marR="46938" marT="23469" marB="23469">
                    <a:solidFill>
                      <a:srgbClr val="4A804A"/>
                    </a:solidFill>
                  </a:tcPr>
                </a:tc>
                <a:tc>
                  <a:txBody>
                    <a:bodyPr/>
                    <a:lstStyle/>
                    <a:p>
                      <a:r>
                        <a:rPr lang="en-GB" sz="1100" dirty="0">
                          <a:solidFill>
                            <a:schemeClr val="tx1"/>
                          </a:solidFill>
                        </a:rPr>
                        <a:t>Nonlinear</a:t>
                      </a:r>
                    </a:p>
                  </a:txBody>
                  <a:tcPr marL="46938" marR="46938" marT="23469" marB="23469">
                    <a:solidFill>
                      <a:srgbClr val="4F6980"/>
                    </a:solidFill>
                  </a:tcPr>
                </a:tc>
                <a:tc>
                  <a:txBody>
                    <a:bodyPr/>
                    <a:lstStyle/>
                    <a:p>
                      <a:r>
                        <a:rPr lang="en-GB" sz="1100">
                          <a:solidFill>
                            <a:schemeClr val="tx1"/>
                          </a:solidFill>
                        </a:rPr>
                        <a:t>Nonlinear</a:t>
                      </a:r>
                    </a:p>
                  </a:txBody>
                  <a:tcPr marL="46938" marR="46938" marT="23469" marB="23469">
                    <a:solidFill>
                      <a:srgbClr val="805D5E"/>
                    </a:solidFill>
                  </a:tcPr>
                </a:tc>
                <a:tc>
                  <a:txBody>
                    <a:bodyPr/>
                    <a:lstStyle/>
                    <a:p>
                      <a:r>
                        <a:rPr lang="en-GB" sz="1100">
                          <a:solidFill>
                            <a:schemeClr val="bg1"/>
                          </a:solidFill>
                        </a:rPr>
                        <a:t>Nonlinear</a:t>
                      </a:r>
                    </a:p>
                  </a:txBody>
                  <a:tcPr marL="46938" marR="46938" marT="23469" marB="23469">
                    <a:solidFill>
                      <a:srgbClr val="CEA09C"/>
                    </a:solidFill>
                  </a:tcPr>
                </a:tc>
                <a:extLst>
                  <a:ext uri="{0D108BD9-81ED-4DB2-BD59-A6C34878D82A}">
                    <a16:rowId xmlns:a16="http://schemas.microsoft.com/office/drawing/2014/main" val="2771222928"/>
                  </a:ext>
                </a:extLst>
              </a:tr>
              <a:tr h="250276">
                <a:tc>
                  <a:txBody>
                    <a:bodyPr/>
                    <a:lstStyle/>
                    <a:p>
                      <a:r>
                        <a:rPr lang="en-GB" sz="1100">
                          <a:solidFill>
                            <a:schemeClr val="tx1"/>
                          </a:solidFill>
                        </a:rPr>
                        <a:t>PC</a:t>
                      </a:r>
                    </a:p>
                  </a:txBody>
                  <a:tcPr marL="46938" marR="46938" marT="23469" marB="23469"/>
                </a:tc>
                <a:tc>
                  <a:txBody>
                    <a:bodyPr/>
                    <a:lstStyle/>
                    <a:p>
                      <a:r>
                        <a:rPr lang="en-GB" sz="1100">
                          <a:solidFill>
                            <a:schemeClr val="tx1"/>
                          </a:solidFill>
                        </a:rPr>
                        <a:t>Predefined</a:t>
                      </a:r>
                    </a:p>
                  </a:txBody>
                  <a:tcPr marL="46938" marR="46938" marT="23469" marB="23469">
                    <a:solidFill>
                      <a:srgbClr val="4A804A"/>
                    </a:solidFill>
                  </a:tcPr>
                </a:tc>
                <a:tc>
                  <a:txBody>
                    <a:bodyPr/>
                    <a:lstStyle/>
                    <a:p>
                      <a:r>
                        <a:rPr lang="en-GB" sz="1100">
                          <a:solidFill>
                            <a:schemeClr val="tx1"/>
                          </a:solidFill>
                        </a:rPr>
                        <a:t>Predefined</a:t>
                      </a:r>
                    </a:p>
                  </a:txBody>
                  <a:tcPr marL="46938" marR="46938" marT="23469" marB="23469">
                    <a:solidFill>
                      <a:srgbClr val="4F6980"/>
                    </a:solidFill>
                  </a:tcPr>
                </a:tc>
                <a:tc>
                  <a:txBody>
                    <a:bodyPr/>
                    <a:lstStyle/>
                    <a:p>
                      <a:r>
                        <a:rPr lang="en-GB" sz="1100">
                          <a:solidFill>
                            <a:schemeClr val="tx1"/>
                          </a:solidFill>
                        </a:rPr>
                        <a:t>Cypher</a:t>
                      </a:r>
                    </a:p>
                  </a:txBody>
                  <a:tcPr marL="46938" marR="46938" marT="23469" marB="23469">
                    <a:solidFill>
                      <a:srgbClr val="805D5E"/>
                    </a:solidFill>
                  </a:tcPr>
                </a:tc>
                <a:tc>
                  <a:txBody>
                    <a:bodyPr/>
                    <a:lstStyle/>
                    <a:p>
                      <a:r>
                        <a:rPr lang="en-GB" sz="1100">
                          <a:solidFill>
                            <a:schemeClr val="bg1"/>
                          </a:solidFill>
                        </a:rPr>
                        <a:t>Cypher</a:t>
                      </a:r>
                    </a:p>
                  </a:txBody>
                  <a:tcPr marL="46938" marR="46938" marT="23469" marB="23469">
                    <a:solidFill>
                      <a:srgbClr val="CEA09C"/>
                    </a:solidFill>
                  </a:tcPr>
                </a:tc>
                <a:extLst>
                  <a:ext uri="{0D108BD9-81ED-4DB2-BD59-A6C34878D82A}">
                    <a16:rowId xmlns:a16="http://schemas.microsoft.com/office/drawing/2014/main" val="639119496"/>
                  </a:ext>
                </a:extLst>
              </a:tr>
              <a:tr h="250276">
                <a:tc>
                  <a:txBody>
                    <a:bodyPr/>
                    <a:lstStyle/>
                    <a:p>
                      <a:r>
                        <a:rPr lang="en-GB" sz="1100">
                          <a:solidFill>
                            <a:schemeClr val="tx1"/>
                          </a:solidFill>
                        </a:rPr>
                        <a:t>Visuals</a:t>
                      </a:r>
                    </a:p>
                  </a:txBody>
                  <a:tcPr marL="46938" marR="46938" marT="23469" marB="23469"/>
                </a:tc>
                <a:tc>
                  <a:txBody>
                    <a:bodyPr/>
                    <a:lstStyle/>
                    <a:p>
                      <a:r>
                        <a:rPr lang="en-GB" sz="1100">
                          <a:solidFill>
                            <a:schemeClr val="tx1"/>
                          </a:solidFill>
                        </a:rPr>
                        <a:t>High-fidelity</a:t>
                      </a:r>
                    </a:p>
                  </a:txBody>
                  <a:tcPr marL="46938" marR="46938" marT="23469" marB="23469">
                    <a:solidFill>
                      <a:srgbClr val="4A804A"/>
                    </a:solidFill>
                  </a:tcPr>
                </a:tc>
                <a:tc>
                  <a:txBody>
                    <a:bodyPr/>
                    <a:lstStyle/>
                    <a:p>
                      <a:r>
                        <a:rPr lang="en-GB" sz="1100">
                          <a:solidFill>
                            <a:schemeClr val="tx1"/>
                          </a:solidFill>
                        </a:rPr>
                        <a:t>Low-fidelity</a:t>
                      </a:r>
                    </a:p>
                  </a:txBody>
                  <a:tcPr marL="46938" marR="46938" marT="23469" marB="23469">
                    <a:solidFill>
                      <a:srgbClr val="4F6980"/>
                    </a:solidFill>
                  </a:tcPr>
                </a:tc>
                <a:tc>
                  <a:txBody>
                    <a:bodyPr/>
                    <a:lstStyle/>
                    <a:p>
                      <a:r>
                        <a:rPr lang="en-GB" sz="1100">
                          <a:solidFill>
                            <a:schemeClr val="tx1"/>
                          </a:solidFill>
                        </a:rPr>
                        <a:t>Low-fidelity</a:t>
                      </a:r>
                    </a:p>
                  </a:txBody>
                  <a:tcPr marL="46938" marR="46938" marT="23469" marB="23469">
                    <a:solidFill>
                      <a:srgbClr val="805D5E"/>
                    </a:solidFill>
                  </a:tcPr>
                </a:tc>
                <a:tc>
                  <a:txBody>
                    <a:bodyPr/>
                    <a:lstStyle/>
                    <a:p>
                      <a:r>
                        <a:rPr lang="en-GB" sz="1100">
                          <a:solidFill>
                            <a:schemeClr val="bg1"/>
                          </a:solidFill>
                        </a:rPr>
                        <a:t>Low-fidelity</a:t>
                      </a:r>
                    </a:p>
                  </a:txBody>
                  <a:tcPr marL="46938" marR="46938" marT="23469" marB="23469">
                    <a:solidFill>
                      <a:srgbClr val="CEA09C"/>
                    </a:solidFill>
                  </a:tcPr>
                </a:tc>
                <a:extLst>
                  <a:ext uri="{0D108BD9-81ED-4DB2-BD59-A6C34878D82A}">
                    <a16:rowId xmlns:a16="http://schemas.microsoft.com/office/drawing/2014/main" val="798213877"/>
                  </a:ext>
                </a:extLst>
              </a:tr>
              <a:tr h="250276">
                <a:tc>
                  <a:txBody>
                    <a:bodyPr/>
                    <a:lstStyle/>
                    <a:p>
                      <a:r>
                        <a:rPr lang="en-GB" sz="1100">
                          <a:solidFill>
                            <a:schemeClr val="tx1"/>
                          </a:solidFill>
                        </a:rPr>
                        <a:t>Endings</a:t>
                      </a:r>
                    </a:p>
                  </a:txBody>
                  <a:tcPr marL="46938" marR="46938" marT="23469" marB="23469"/>
                </a:tc>
                <a:tc>
                  <a:txBody>
                    <a:bodyPr/>
                    <a:lstStyle/>
                    <a:p>
                      <a:r>
                        <a:rPr lang="en-GB" sz="1100">
                          <a:solidFill>
                            <a:schemeClr val="tx1"/>
                          </a:solidFill>
                        </a:rPr>
                        <a:t>One</a:t>
                      </a:r>
                    </a:p>
                  </a:txBody>
                  <a:tcPr marL="46938" marR="46938" marT="23469" marB="23469">
                    <a:solidFill>
                      <a:srgbClr val="4A804A"/>
                    </a:solidFill>
                  </a:tcPr>
                </a:tc>
                <a:tc>
                  <a:txBody>
                    <a:bodyPr/>
                    <a:lstStyle/>
                    <a:p>
                      <a:r>
                        <a:rPr lang="en-GB" sz="1100">
                          <a:solidFill>
                            <a:schemeClr val="tx1"/>
                          </a:solidFill>
                        </a:rPr>
                        <a:t>One</a:t>
                      </a:r>
                    </a:p>
                  </a:txBody>
                  <a:tcPr marL="46938" marR="46938" marT="23469" marB="23469">
                    <a:solidFill>
                      <a:srgbClr val="4F6980"/>
                    </a:solidFill>
                  </a:tcPr>
                </a:tc>
                <a:tc>
                  <a:txBody>
                    <a:bodyPr/>
                    <a:lstStyle/>
                    <a:p>
                      <a:r>
                        <a:rPr lang="en-GB" sz="1100">
                          <a:solidFill>
                            <a:schemeClr val="tx1"/>
                          </a:solidFill>
                        </a:rPr>
                        <a:t>Four</a:t>
                      </a:r>
                    </a:p>
                  </a:txBody>
                  <a:tcPr marL="46938" marR="46938" marT="23469" marB="23469">
                    <a:solidFill>
                      <a:srgbClr val="805D5E"/>
                    </a:solidFill>
                  </a:tcPr>
                </a:tc>
                <a:tc>
                  <a:txBody>
                    <a:bodyPr/>
                    <a:lstStyle/>
                    <a:p>
                      <a:r>
                        <a:rPr lang="en-GB" sz="1100">
                          <a:solidFill>
                            <a:schemeClr val="bg1"/>
                          </a:solidFill>
                        </a:rPr>
                        <a:t>Three</a:t>
                      </a:r>
                    </a:p>
                  </a:txBody>
                  <a:tcPr marL="46938" marR="46938" marT="23469" marB="23469">
                    <a:solidFill>
                      <a:srgbClr val="CEA09C"/>
                    </a:solidFill>
                  </a:tcPr>
                </a:tc>
                <a:extLst>
                  <a:ext uri="{0D108BD9-81ED-4DB2-BD59-A6C34878D82A}">
                    <a16:rowId xmlns:a16="http://schemas.microsoft.com/office/drawing/2014/main" val="638622182"/>
                  </a:ext>
                </a:extLst>
              </a:tr>
              <a:tr h="250276">
                <a:tc>
                  <a:txBody>
                    <a:bodyPr/>
                    <a:lstStyle/>
                    <a:p>
                      <a:r>
                        <a:rPr lang="en-GB" sz="1100">
                          <a:solidFill>
                            <a:schemeClr val="tx1"/>
                          </a:solidFill>
                        </a:rPr>
                        <a:t>Filler</a:t>
                      </a:r>
                    </a:p>
                  </a:txBody>
                  <a:tcPr marL="46938" marR="46938" marT="23469" marB="23469"/>
                </a:tc>
                <a:tc>
                  <a:txBody>
                    <a:bodyPr/>
                    <a:lstStyle/>
                    <a:p>
                      <a:r>
                        <a:rPr lang="en-GB" sz="1100">
                          <a:solidFill>
                            <a:schemeClr val="tx1"/>
                          </a:solidFill>
                        </a:rPr>
                        <a:t>Low Content</a:t>
                      </a:r>
                    </a:p>
                  </a:txBody>
                  <a:tcPr marL="46938" marR="46938" marT="23469" marB="23469">
                    <a:solidFill>
                      <a:srgbClr val="4A804A"/>
                    </a:solidFill>
                  </a:tcPr>
                </a:tc>
                <a:tc>
                  <a:txBody>
                    <a:bodyPr/>
                    <a:lstStyle/>
                    <a:p>
                      <a:r>
                        <a:rPr lang="en-GB" sz="1100">
                          <a:solidFill>
                            <a:schemeClr val="tx1"/>
                          </a:solidFill>
                        </a:rPr>
                        <a:t>High Content</a:t>
                      </a:r>
                    </a:p>
                  </a:txBody>
                  <a:tcPr marL="46938" marR="46938" marT="23469" marB="23469">
                    <a:solidFill>
                      <a:srgbClr val="4F6980"/>
                    </a:solidFill>
                  </a:tcPr>
                </a:tc>
                <a:tc>
                  <a:txBody>
                    <a:bodyPr/>
                    <a:lstStyle/>
                    <a:p>
                      <a:r>
                        <a:rPr lang="en-GB" sz="1100">
                          <a:solidFill>
                            <a:schemeClr val="tx1"/>
                          </a:solidFill>
                        </a:rPr>
                        <a:t>High Content</a:t>
                      </a:r>
                    </a:p>
                  </a:txBody>
                  <a:tcPr marL="46938" marR="46938" marT="23469" marB="23469">
                    <a:solidFill>
                      <a:srgbClr val="805D5E"/>
                    </a:solidFill>
                  </a:tcPr>
                </a:tc>
                <a:tc>
                  <a:txBody>
                    <a:bodyPr/>
                    <a:lstStyle/>
                    <a:p>
                      <a:r>
                        <a:rPr lang="en-GB" sz="1100">
                          <a:solidFill>
                            <a:schemeClr val="bg1"/>
                          </a:solidFill>
                        </a:rPr>
                        <a:t>High Content</a:t>
                      </a:r>
                    </a:p>
                  </a:txBody>
                  <a:tcPr marL="46938" marR="46938" marT="23469" marB="23469">
                    <a:solidFill>
                      <a:srgbClr val="CEA09C"/>
                    </a:solidFill>
                  </a:tcPr>
                </a:tc>
                <a:extLst>
                  <a:ext uri="{0D108BD9-81ED-4DB2-BD59-A6C34878D82A}">
                    <a16:rowId xmlns:a16="http://schemas.microsoft.com/office/drawing/2014/main" val="439727317"/>
                  </a:ext>
                </a:extLst>
              </a:tr>
              <a:tr h="250276">
                <a:tc>
                  <a:txBody>
                    <a:bodyPr/>
                    <a:lstStyle/>
                    <a:p>
                      <a:r>
                        <a:rPr lang="en-GB" sz="1100">
                          <a:solidFill>
                            <a:schemeClr val="tx1"/>
                          </a:solidFill>
                        </a:rPr>
                        <a:t>Context</a:t>
                      </a:r>
                    </a:p>
                  </a:txBody>
                  <a:tcPr marL="46938" marR="46938" marT="23469" marB="23469"/>
                </a:tc>
                <a:tc>
                  <a:txBody>
                    <a:bodyPr/>
                    <a:lstStyle/>
                    <a:p>
                      <a:r>
                        <a:rPr lang="en-GB" sz="1100">
                          <a:solidFill>
                            <a:schemeClr val="tx1"/>
                          </a:solidFill>
                        </a:rPr>
                        <a:t>Some</a:t>
                      </a:r>
                    </a:p>
                  </a:txBody>
                  <a:tcPr marL="46938" marR="46938" marT="23469" marB="23469">
                    <a:solidFill>
                      <a:srgbClr val="4A804A"/>
                    </a:solidFill>
                  </a:tcPr>
                </a:tc>
                <a:tc>
                  <a:txBody>
                    <a:bodyPr/>
                    <a:lstStyle/>
                    <a:p>
                      <a:r>
                        <a:rPr lang="en-GB" sz="1100">
                          <a:solidFill>
                            <a:schemeClr val="tx1"/>
                          </a:solidFill>
                        </a:rPr>
                        <a:t>Some</a:t>
                      </a:r>
                    </a:p>
                  </a:txBody>
                  <a:tcPr marL="46938" marR="46938" marT="23469" marB="23469">
                    <a:solidFill>
                      <a:srgbClr val="4F6980"/>
                    </a:solidFill>
                  </a:tcPr>
                </a:tc>
                <a:tc>
                  <a:txBody>
                    <a:bodyPr/>
                    <a:lstStyle/>
                    <a:p>
                      <a:r>
                        <a:rPr lang="en-GB" sz="1100">
                          <a:solidFill>
                            <a:schemeClr val="tx1"/>
                          </a:solidFill>
                        </a:rPr>
                        <a:t>None</a:t>
                      </a:r>
                    </a:p>
                  </a:txBody>
                  <a:tcPr marL="46938" marR="46938" marT="23469" marB="23469">
                    <a:solidFill>
                      <a:srgbClr val="805D5E"/>
                    </a:solidFill>
                  </a:tcPr>
                </a:tc>
                <a:tc>
                  <a:txBody>
                    <a:bodyPr/>
                    <a:lstStyle/>
                    <a:p>
                      <a:r>
                        <a:rPr lang="en-GB" sz="1100">
                          <a:solidFill>
                            <a:schemeClr val="bg1"/>
                          </a:solidFill>
                        </a:rPr>
                        <a:t>Nearly None</a:t>
                      </a:r>
                    </a:p>
                  </a:txBody>
                  <a:tcPr marL="46938" marR="46938" marT="23469" marB="23469">
                    <a:solidFill>
                      <a:srgbClr val="CEA09C"/>
                    </a:solidFill>
                  </a:tcPr>
                </a:tc>
                <a:extLst>
                  <a:ext uri="{0D108BD9-81ED-4DB2-BD59-A6C34878D82A}">
                    <a16:rowId xmlns:a16="http://schemas.microsoft.com/office/drawing/2014/main" val="696450937"/>
                  </a:ext>
                </a:extLst>
              </a:tr>
              <a:tr h="250276">
                <a:tc>
                  <a:txBody>
                    <a:bodyPr/>
                    <a:lstStyle/>
                    <a:p>
                      <a:r>
                        <a:rPr lang="en-GB" sz="1100">
                          <a:solidFill>
                            <a:schemeClr val="tx1"/>
                          </a:solidFill>
                        </a:rPr>
                        <a:t>Audio</a:t>
                      </a:r>
                    </a:p>
                  </a:txBody>
                  <a:tcPr marL="46938" marR="46938" marT="23469" marB="23469"/>
                </a:tc>
                <a:tc>
                  <a:txBody>
                    <a:bodyPr/>
                    <a:lstStyle/>
                    <a:p>
                      <a:r>
                        <a:rPr lang="en-GB" sz="1100">
                          <a:solidFill>
                            <a:schemeClr val="tx1"/>
                          </a:solidFill>
                        </a:rPr>
                        <a:t>Atmospheric</a:t>
                      </a:r>
                    </a:p>
                  </a:txBody>
                  <a:tcPr marL="46938" marR="46938" marT="23469" marB="23469">
                    <a:solidFill>
                      <a:srgbClr val="4A804A"/>
                    </a:solidFill>
                  </a:tcPr>
                </a:tc>
                <a:tc>
                  <a:txBody>
                    <a:bodyPr/>
                    <a:lstStyle/>
                    <a:p>
                      <a:r>
                        <a:rPr lang="en-GB" sz="1100">
                          <a:solidFill>
                            <a:schemeClr val="tx1"/>
                          </a:solidFill>
                        </a:rPr>
                        <a:t>Atmospheric</a:t>
                      </a:r>
                    </a:p>
                  </a:txBody>
                  <a:tcPr marL="46938" marR="46938" marT="23469" marB="23469">
                    <a:solidFill>
                      <a:srgbClr val="4F6980"/>
                    </a:solidFill>
                  </a:tcPr>
                </a:tc>
                <a:tc>
                  <a:txBody>
                    <a:bodyPr/>
                    <a:lstStyle/>
                    <a:p>
                      <a:r>
                        <a:rPr lang="en-GB" sz="1100">
                          <a:solidFill>
                            <a:schemeClr val="tx1"/>
                          </a:solidFill>
                        </a:rPr>
                        <a:t>Atmospheric</a:t>
                      </a:r>
                    </a:p>
                  </a:txBody>
                  <a:tcPr marL="46938" marR="46938" marT="23469" marB="23469">
                    <a:solidFill>
                      <a:srgbClr val="805D5E"/>
                    </a:solidFill>
                  </a:tcPr>
                </a:tc>
                <a:tc>
                  <a:txBody>
                    <a:bodyPr/>
                    <a:lstStyle/>
                    <a:p>
                      <a:r>
                        <a:rPr lang="en-GB" sz="1100">
                          <a:solidFill>
                            <a:schemeClr val="bg1"/>
                          </a:solidFill>
                        </a:rPr>
                        <a:t>Atmospheric</a:t>
                      </a:r>
                    </a:p>
                  </a:txBody>
                  <a:tcPr marL="46938" marR="46938" marT="23469" marB="23469">
                    <a:solidFill>
                      <a:srgbClr val="CEA09C"/>
                    </a:solidFill>
                  </a:tcPr>
                </a:tc>
                <a:extLst>
                  <a:ext uri="{0D108BD9-81ED-4DB2-BD59-A6C34878D82A}">
                    <a16:rowId xmlns:a16="http://schemas.microsoft.com/office/drawing/2014/main" val="1779752748"/>
                  </a:ext>
                </a:extLst>
              </a:tr>
              <a:tr h="423857">
                <a:tc>
                  <a:txBody>
                    <a:bodyPr/>
                    <a:lstStyle/>
                    <a:p>
                      <a:r>
                        <a:rPr lang="en-GB" sz="1100" dirty="0">
                          <a:solidFill>
                            <a:schemeClr val="tx1"/>
                          </a:solidFill>
                        </a:rPr>
                        <a:t>Mechanics</a:t>
                      </a:r>
                    </a:p>
                  </a:txBody>
                  <a:tcPr marL="46938" marR="46938" marT="23469" marB="23469"/>
                </a:tc>
                <a:tc>
                  <a:txBody>
                    <a:bodyPr/>
                    <a:lstStyle/>
                    <a:p>
                      <a:r>
                        <a:rPr lang="en-GB" sz="1100" dirty="0">
                          <a:solidFill>
                            <a:schemeClr val="tx1"/>
                          </a:solidFill>
                        </a:rPr>
                        <a:t>Exploration, Puzzle</a:t>
                      </a:r>
                    </a:p>
                  </a:txBody>
                  <a:tcPr marL="46938" marR="46938" marT="23469" marB="23469">
                    <a:solidFill>
                      <a:srgbClr val="4A804A"/>
                    </a:solidFill>
                  </a:tcPr>
                </a:tc>
                <a:tc>
                  <a:txBody>
                    <a:bodyPr/>
                    <a:lstStyle/>
                    <a:p>
                      <a:r>
                        <a:rPr lang="en-GB" sz="1100" dirty="0">
                          <a:solidFill>
                            <a:schemeClr val="tx1"/>
                          </a:solidFill>
                        </a:rPr>
                        <a:t>Exploration, Puzzle</a:t>
                      </a:r>
                    </a:p>
                  </a:txBody>
                  <a:tcPr marL="46938" marR="46938" marT="23469" marB="23469">
                    <a:solidFill>
                      <a:srgbClr val="4F6980"/>
                    </a:solidFill>
                  </a:tcPr>
                </a:tc>
                <a:tc>
                  <a:txBody>
                    <a:bodyPr/>
                    <a:lstStyle/>
                    <a:p>
                      <a:r>
                        <a:rPr lang="en-GB" sz="1100" dirty="0">
                          <a:solidFill>
                            <a:schemeClr val="tx1"/>
                          </a:solidFill>
                        </a:rPr>
                        <a:t>Puzzle, Exploration</a:t>
                      </a:r>
                    </a:p>
                  </a:txBody>
                  <a:tcPr marL="46938" marR="46938" marT="23469" marB="23469">
                    <a:solidFill>
                      <a:srgbClr val="805D5E"/>
                    </a:solidFill>
                  </a:tcPr>
                </a:tc>
                <a:tc>
                  <a:txBody>
                    <a:bodyPr/>
                    <a:lstStyle/>
                    <a:p>
                      <a:r>
                        <a:rPr lang="en-GB" sz="1100" dirty="0">
                          <a:solidFill>
                            <a:schemeClr val="bg1"/>
                          </a:solidFill>
                        </a:rPr>
                        <a:t>Exploration, Puzzle</a:t>
                      </a:r>
                    </a:p>
                  </a:txBody>
                  <a:tcPr marL="46938" marR="46938" marT="23469" marB="23469">
                    <a:solidFill>
                      <a:srgbClr val="CEA09C"/>
                    </a:solidFill>
                  </a:tcPr>
                </a:tc>
                <a:extLst>
                  <a:ext uri="{0D108BD9-81ED-4DB2-BD59-A6C34878D82A}">
                    <a16:rowId xmlns:a16="http://schemas.microsoft.com/office/drawing/2014/main" val="2403825072"/>
                  </a:ext>
                </a:extLst>
              </a:tr>
            </a:tbl>
          </a:graphicData>
        </a:graphic>
      </p:graphicFrame>
      <p:sp>
        <p:nvSpPr>
          <p:cNvPr id="3" name="Title 2">
            <a:extLst>
              <a:ext uri="{FF2B5EF4-FFF2-40B4-BE49-F238E27FC236}">
                <a16:creationId xmlns:a16="http://schemas.microsoft.com/office/drawing/2014/main" id="{E18190F1-DAE8-E67C-8B08-FB9F7DFEEAB2}"/>
              </a:ext>
            </a:extLst>
          </p:cNvPr>
          <p:cNvSpPr>
            <a:spLocks noGrp="1"/>
          </p:cNvSpPr>
          <p:nvPr>
            <p:ph type="title"/>
          </p:nvPr>
        </p:nvSpPr>
        <p:spPr/>
        <p:txBody>
          <a:bodyPr/>
          <a:lstStyle/>
          <a:p>
            <a:r>
              <a:rPr lang="en-GB" dirty="0"/>
              <a:t>Takeaways</a:t>
            </a:r>
          </a:p>
        </p:txBody>
      </p:sp>
      <p:sp>
        <p:nvSpPr>
          <p:cNvPr id="4" name="TextBox 3">
            <a:extLst>
              <a:ext uri="{FF2B5EF4-FFF2-40B4-BE49-F238E27FC236}">
                <a16:creationId xmlns:a16="http://schemas.microsoft.com/office/drawing/2014/main" id="{6C4E0D6E-EA98-E2EC-51E2-3D9B7229D0D5}"/>
              </a:ext>
            </a:extLst>
          </p:cNvPr>
          <p:cNvSpPr txBox="1"/>
          <p:nvPr/>
        </p:nvSpPr>
        <p:spPr>
          <a:xfrm>
            <a:off x="6186614" y="2142529"/>
            <a:ext cx="5167186" cy="830997"/>
          </a:xfrm>
          <a:prstGeom prst="rect">
            <a:avLst/>
          </a:prstGeom>
          <a:noFill/>
        </p:spPr>
        <p:txBody>
          <a:bodyPr wrap="square" rtlCol="0">
            <a:spAutoFit/>
          </a:bodyPr>
          <a:lstStyle/>
          <a:p>
            <a:r>
              <a:rPr lang="en-GB" sz="1200" dirty="0"/>
              <a:t>This table (and the adjoining Venn Diagram) show some of the high-level design choices that helped to support the PX designs of the three reference games, and what design choices were made for </a:t>
            </a:r>
            <a:r>
              <a:rPr lang="en-GB" sz="1200" i="1" dirty="0"/>
              <a:t>OOC </a:t>
            </a:r>
            <a:r>
              <a:rPr lang="en-GB" sz="1200" dirty="0"/>
              <a:t>based on these references.</a:t>
            </a:r>
          </a:p>
        </p:txBody>
      </p:sp>
    </p:spTree>
    <p:extLst>
      <p:ext uri="{BB962C8B-B14F-4D97-AF65-F5344CB8AC3E}">
        <p14:creationId xmlns:p14="http://schemas.microsoft.com/office/powerpoint/2010/main" val="2185506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9A08-2B9D-6215-5703-F829EFB22C61}"/>
              </a:ext>
            </a:extLst>
          </p:cNvPr>
          <p:cNvSpPr>
            <a:spLocks noGrp="1"/>
          </p:cNvSpPr>
          <p:nvPr>
            <p:ph type="title"/>
          </p:nvPr>
        </p:nvSpPr>
        <p:spPr>
          <a:xfrm>
            <a:off x="447675" y="315644"/>
            <a:ext cx="5430732" cy="1325563"/>
          </a:xfrm>
        </p:spPr>
        <p:txBody>
          <a:bodyPr>
            <a:normAutofit/>
          </a:bodyPr>
          <a:lstStyle/>
          <a:p>
            <a:r>
              <a:rPr lang="en-GB" sz="3200" dirty="0"/>
              <a:t>Takeaways – Audiovisual Design</a:t>
            </a:r>
          </a:p>
        </p:txBody>
      </p:sp>
      <p:sp>
        <p:nvSpPr>
          <p:cNvPr id="4" name="TextBox 3">
            <a:extLst>
              <a:ext uri="{FF2B5EF4-FFF2-40B4-BE49-F238E27FC236}">
                <a16:creationId xmlns:a16="http://schemas.microsoft.com/office/drawing/2014/main" id="{0370F7DB-76BA-E2BD-E438-6A88F59439BB}"/>
              </a:ext>
            </a:extLst>
          </p:cNvPr>
          <p:cNvSpPr txBox="1"/>
          <p:nvPr/>
        </p:nvSpPr>
        <p:spPr>
          <a:xfrm>
            <a:off x="447675" y="1576857"/>
            <a:ext cx="5200650" cy="4494692"/>
          </a:xfrm>
          <a:prstGeom prst="rect">
            <a:avLst/>
          </a:prstGeom>
          <a:noFill/>
        </p:spPr>
        <p:txBody>
          <a:bodyPr wrap="square" lIns="91440" tIns="45720" rIns="91440" bIns="45720" anchor="t">
            <a:spAutoFit/>
          </a:bodyPr>
          <a:lstStyle/>
          <a:p>
            <a:pPr>
              <a:lnSpc>
                <a:spcPct val="107000"/>
              </a:lnSpc>
              <a:spcAft>
                <a:spcPts val="800"/>
              </a:spcAft>
            </a:pPr>
            <a:r>
              <a:rPr lang="en-GB" sz="1600" kern="100" dirty="0">
                <a:effectLst/>
                <a:ea typeface="Calibri" panose="020F0502020204030204" pitchFamily="34" charset="0"/>
                <a:cs typeface="Times New Roman"/>
              </a:rPr>
              <a:t>All three games previously discussed use audio and visual design to support their PXs. In the case of </a:t>
            </a:r>
            <a:r>
              <a:rPr lang="en-GB" sz="1600" i="1" kern="100" dirty="0">
                <a:effectLst/>
                <a:ea typeface="Calibri" panose="020F0502020204030204" pitchFamily="34" charset="0"/>
                <a:cs typeface="Times New Roman"/>
              </a:rPr>
              <a:t>WRoEF</a:t>
            </a:r>
            <a:r>
              <a:rPr lang="en-GB" sz="1600" kern="100" dirty="0">
                <a:effectLst/>
                <a:ea typeface="Calibri" panose="020F0502020204030204" pitchFamily="34" charset="0"/>
                <a:cs typeface="Times New Roman"/>
              </a:rPr>
              <a:t>, the use of lighting and incidental music is key. For </a:t>
            </a:r>
            <a:r>
              <a:rPr lang="en-GB" sz="1600" i="1" kern="100" dirty="0">
                <a:effectLst/>
                <a:ea typeface="Calibri" panose="020F0502020204030204" pitchFamily="34" charset="0"/>
                <a:cs typeface="Times New Roman"/>
              </a:rPr>
              <a:t>GH, </a:t>
            </a:r>
            <a:r>
              <a:rPr lang="en-GB" sz="1600" kern="100" dirty="0">
                <a:effectLst/>
                <a:ea typeface="Calibri" panose="020F0502020204030204" pitchFamily="34" charset="0"/>
                <a:cs typeface="Times New Roman"/>
              </a:rPr>
              <a:t>it is the atmospheric audio and simple visual style that stand out</a:t>
            </a:r>
            <a:r>
              <a:rPr lang="en-GB" sz="1600" kern="100" dirty="0">
                <a:ea typeface="Calibri" panose="020F0502020204030204" pitchFamily="34" charset="0"/>
                <a:cs typeface="Times New Roman"/>
              </a:rPr>
              <a:t>, while</a:t>
            </a:r>
            <a:r>
              <a:rPr lang="en-GB" sz="1600" kern="100" dirty="0">
                <a:effectLst/>
                <a:ea typeface="Calibri" panose="020F0502020204030204" pitchFamily="34" charset="0"/>
                <a:cs typeface="Times New Roman"/>
              </a:rPr>
              <a:t> in </a:t>
            </a:r>
            <a:r>
              <a:rPr lang="en-GB" sz="1600" i="1" kern="100" dirty="0">
                <a:effectLst/>
                <a:ea typeface="Calibri" panose="020F0502020204030204" pitchFamily="34" charset="0"/>
                <a:cs typeface="Times New Roman"/>
              </a:rPr>
              <a:t>Myst</a:t>
            </a:r>
            <a:r>
              <a:rPr lang="en-GB" sz="1600" kern="100" dirty="0">
                <a:effectLst/>
                <a:ea typeface="Calibri" panose="020F0502020204030204" pitchFamily="34" charset="0"/>
                <a:cs typeface="Times New Roman"/>
              </a:rPr>
              <a:t>, the simplicity of the visuals coupled with sparse environmental sounds create bleak and immersive areas to explore.</a:t>
            </a:r>
          </a:p>
          <a:p>
            <a:pPr>
              <a:lnSpc>
                <a:spcPct val="107000"/>
              </a:lnSpc>
              <a:spcAft>
                <a:spcPts val="800"/>
              </a:spcAft>
            </a:pPr>
            <a:r>
              <a:rPr lang="en-GB" sz="1600" kern="100" dirty="0">
                <a:effectLst/>
                <a:ea typeface="Calibri" panose="020F0502020204030204" pitchFamily="34" charset="0"/>
                <a:cs typeface="Times New Roman" panose="02020603050405020304" pitchFamily="18" charset="0"/>
              </a:rPr>
              <a:t>Based on the design choices of these games, and the technical limitations surrounding this project, I have decided to utilise a minimalist style, with simple art and audio assets.</a:t>
            </a:r>
          </a:p>
          <a:p>
            <a:pPr>
              <a:lnSpc>
                <a:spcPct val="107000"/>
              </a:lnSpc>
              <a:spcAft>
                <a:spcPts val="800"/>
              </a:spcAft>
            </a:pPr>
            <a:r>
              <a:rPr lang="en-GB" sz="1600" kern="100" dirty="0">
                <a:effectLst/>
                <a:ea typeface="Calibri" panose="020F0502020204030204" pitchFamily="34" charset="0"/>
                <a:cs typeface="Times New Roman"/>
              </a:rPr>
              <a:t>While audiovisual elements are key to the PX of the reference games, it is evident from the success of </a:t>
            </a:r>
            <a:r>
              <a:rPr lang="en-GB" sz="1600" i="1" kern="100" dirty="0">
                <a:effectLst/>
                <a:ea typeface="Calibri" panose="020F0502020204030204" pitchFamily="34" charset="0"/>
                <a:cs typeface="Times New Roman"/>
              </a:rPr>
              <a:t>Myst </a:t>
            </a:r>
            <a:r>
              <a:rPr lang="en-GB" sz="1600" kern="100" dirty="0">
                <a:effectLst/>
                <a:ea typeface="Calibri" panose="020F0502020204030204" pitchFamily="34" charset="0"/>
                <a:cs typeface="Times New Roman"/>
              </a:rPr>
              <a:t>that a highly detailed or technically high-quality visual style is not essential to creating a PX similar to that which </a:t>
            </a:r>
            <a:r>
              <a:rPr lang="en-GB" sz="1600" i="1" kern="100" dirty="0">
                <a:effectLst/>
                <a:ea typeface="Calibri" panose="020F0502020204030204" pitchFamily="34" charset="0"/>
                <a:cs typeface="Times New Roman"/>
              </a:rPr>
              <a:t>OOC </a:t>
            </a:r>
            <a:r>
              <a:rPr lang="en-GB" sz="1600" kern="100" dirty="0">
                <a:effectLst/>
                <a:ea typeface="Calibri" panose="020F0502020204030204" pitchFamily="34" charset="0"/>
                <a:cs typeface="Times New Roman"/>
              </a:rPr>
              <a:t>plans to achieve.</a:t>
            </a:r>
          </a:p>
        </p:txBody>
      </p:sp>
      <p:sp>
        <p:nvSpPr>
          <p:cNvPr id="6" name="Slide Number Placeholder 5">
            <a:extLst>
              <a:ext uri="{FF2B5EF4-FFF2-40B4-BE49-F238E27FC236}">
                <a16:creationId xmlns:a16="http://schemas.microsoft.com/office/drawing/2014/main" id="{89CD4874-AC1D-F419-84B7-952F8755E0FF}"/>
              </a:ext>
            </a:extLst>
          </p:cNvPr>
          <p:cNvSpPr>
            <a:spLocks noGrp="1"/>
          </p:cNvSpPr>
          <p:nvPr>
            <p:ph type="sldNum" sz="quarter" idx="12"/>
          </p:nvPr>
        </p:nvSpPr>
        <p:spPr/>
        <p:txBody>
          <a:bodyPr/>
          <a:lstStyle/>
          <a:p>
            <a:fld id="{330EA680-D336-4FF7-8B7A-9848BB0A1C32}" type="slidenum">
              <a:rPr lang="en-US" smtClean="0"/>
              <a:t>37</a:t>
            </a:fld>
            <a:endParaRPr lang="en-US" dirty="0"/>
          </a:p>
        </p:txBody>
      </p:sp>
      <p:sp>
        <p:nvSpPr>
          <p:cNvPr id="7" name="Date Placeholder 6">
            <a:extLst>
              <a:ext uri="{FF2B5EF4-FFF2-40B4-BE49-F238E27FC236}">
                <a16:creationId xmlns:a16="http://schemas.microsoft.com/office/drawing/2014/main" id="{5DD7E662-B116-AEA5-A6CE-4A164DEF2F78}"/>
              </a:ext>
            </a:extLst>
          </p:cNvPr>
          <p:cNvSpPr>
            <a:spLocks noGrp="1"/>
          </p:cNvSpPr>
          <p:nvPr>
            <p:ph type="dt" sz="half" idx="10"/>
          </p:nvPr>
        </p:nvSpPr>
        <p:spPr/>
        <p:txBody>
          <a:bodyPr/>
          <a:lstStyle/>
          <a:p>
            <a:r>
              <a:rPr lang="en-US" dirty="0"/>
              <a:t>Takeaways: 2/5</a:t>
            </a:r>
          </a:p>
        </p:txBody>
      </p:sp>
      <p:graphicFrame>
        <p:nvGraphicFramePr>
          <p:cNvPr id="3" name="Table 2">
            <a:extLst>
              <a:ext uri="{FF2B5EF4-FFF2-40B4-BE49-F238E27FC236}">
                <a16:creationId xmlns:a16="http://schemas.microsoft.com/office/drawing/2014/main" id="{5F85476F-1E79-1C13-B788-7BFFD74ACE1A}"/>
              </a:ext>
            </a:extLst>
          </p:cNvPr>
          <p:cNvGraphicFramePr>
            <a:graphicFrameLocks noGrp="1"/>
          </p:cNvGraphicFramePr>
          <p:nvPr>
            <p:extLst>
              <p:ext uri="{D42A27DB-BD31-4B8C-83A1-F6EECF244321}">
                <p14:modId xmlns:p14="http://schemas.microsoft.com/office/powerpoint/2010/main" val="3345677553"/>
              </p:ext>
            </p:extLst>
          </p:nvPr>
        </p:nvGraphicFramePr>
        <p:xfrm>
          <a:off x="5878407" y="136525"/>
          <a:ext cx="6094520" cy="6153151"/>
        </p:xfrm>
        <a:graphic>
          <a:graphicData uri="http://schemas.openxmlformats.org/drawingml/2006/table">
            <a:tbl>
              <a:tblPr firstRow="1" bandRow="1">
                <a:tableStyleId>{5C22544A-7EE6-4342-B048-85BDC9FD1C3A}</a:tableStyleId>
              </a:tblPr>
              <a:tblGrid>
                <a:gridCol w="960543">
                  <a:extLst>
                    <a:ext uri="{9D8B030D-6E8A-4147-A177-3AD203B41FA5}">
                      <a16:colId xmlns:a16="http://schemas.microsoft.com/office/drawing/2014/main" val="1720848990"/>
                    </a:ext>
                  </a:extLst>
                </a:gridCol>
                <a:gridCol w="1771650">
                  <a:extLst>
                    <a:ext uri="{9D8B030D-6E8A-4147-A177-3AD203B41FA5}">
                      <a16:colId xmlns:a16="http://schemas.microsoft.com/office/drawing/2014/main" val="82697261"/>
                    </a:ext>
                  </a:extLst>
                </a:gridCol>
                <a:gridCol w="1666875">
                  <a:extLst>
                    <a:ext uri="{9D8B030D-6E8A-4147-A177-3AD203B41FA5}">
                      <a16:colId xmlns:a16="http://schemas.microsoft.com/office/drawing/2014/main" val="2141495389"/>
                    </a:ext>
                  </a:extLst>
                </a:gridCol>
                <a:gridCol w="1695452">
                  <a:extLst>
                    <a:ext uri="{9D8B030D-6E8A-4147-A177-3AD203B41FA5}">
                      <a16:colId xmlns:a16="http://schemas.microsoft.com/office/drawing/2014/main" val="456679620"/>
                    </a:ext>
                  </a:extLst>
                </a:gridCol>
              </a:tblGrid>
              <a:tr h="735353">
                <a:tc>
                  <a:txBody>
                    <a:bodyPr/>
                    <a:lstStyle/>
                    <a:p>
                      <a:r>
                        <a:rPr lang="en-GB" sz="1100" i="1" dirty="0"/>
                        <a:t>Element</a:t>
                      </a:r>
                    </a:p>
                  </a:txBody>
                  <a:tcPr/>
                </a:tc>
                <a:tc>
                  <a:txBody>
                    <a:bodyPr/>
                    <a:lstStyle/>
                    <a:p>
                      <a:r>
                        <a:rPr lang="en-GB" sz="1100" i="1" dirty="0"/>
                        <a:t>WRoEF</a:t>
                      </a:r>
                    </a:p>
                  </a:txBody>
                  <a:tcPr/>
                </a:tc>
                <a:tc>
                  <a:txBody>
                    <a:bodyPr/>
                    <a:lstStyle/>
                    <a:p>
                      <a:r>
                        <a:rPr lang="en-GB" sz="1100" i="1" dirty="0"/>
                        <a:t>GH</a:t>
                      </a:r>
                    </a:p>
                  </a:txBody>
                  <a:tcPr/>
                </a:tc>
                <a:tc>
                  <a:txBody>
                    <a:bodyPr/>
                    <a:lstStyle/>
                    <a:p>
                      <a:r>
                        <a:rPr lang="en-GB" sz="1100" i="1" dirty="0"/>
                        <a:t>Myst</a:t>
                      </a:r>
                    </a:p>
                  </a:txBody>
                  <a:tcPr/>
                </a:tc>
                <a:extLst>
                  <a:ext uri="{0D108BD9-81ED-4DB2-BD59-A6C34878D82A}">
                    <a16:rowId xmlns:a16="http://schemas.microsoft.com/office/drawing/2014/main" val="3456477555"/>
                  </a:ext>
                </a:extLst>
              </a:tr>
              <a:tr h="735353">
                <a:tc>
                  <a:txBody>
                    <a:bodyPr/>
                    <a:lstStyle/>
                    <a:p>
                      <a:r>
                        <a:rPr lang="en-GB" sz="1100" i="1" dirty="0"/>
                        <a:t>Background Music</a:t>
                      </a:r>
                    </a:p>
                  </a:txBody>
                  <a:tcPr/>
                </a:tc>
                <a:tc>
                  <a:txBody>
                    <a:bodyPr/>
                    <a:lstStyle/>
                    <a:p>
                      <a:r>
                        <a:rPr lang="en-GB" sz="1100" i="1" dirty="0"/>
                        <a:t>Used often – consider the levels of Lewis and Gregory</a:t>
                      </a:r>
                    </a:p>
                  </a:txBody>
                  <a:tcPr/>
                </a:tc>
                <a:tc>
                  <a:txBody>
                    <a:bodyPr/>
                    <a:lstStyle/>
                    <a:p>
                      <a:r>
                        <a:rPr lang="en-GB" sz="1100" i="1" dirty="0"/>
                        <a:t>Occasionally – upon interacting with a key item such as a note</a:t>
                      </a:r>
                    </a:p>
                  </a:txBody>
                  <a:tcPr/>
                </a:tc>
                <a:tc>
                  <a:txBody>
                    <a:bodyPr/>
                    <a:lstStyle/>
                    <a:p>
                      <a:r>
                        <a:rPr lang="en-GB" sz="1100" i="1" dirty="0"/>
                        <a:t>None</a:t>
                      </a:r>
                    </a:p>
                  </a:txBody>
                  <a:tcPr/>
                </a:tc>
                <a:extLst>
                  <a:ext uri="{0D108BD9-81ED-4DB2-BD59-A6C34878D82A}">
                    <a16:rowId xmlns:a16="http://schemas.microsoft.com/office/drawing/2014/main" val="2650326222"/>
                  </a:ext>
                </a:extLst>
              </a:tr>
              <a:tr h="2111691">
                <a:tc>
                  <a:txBody>
                    <a:bodyPr/>
                    <a:lstStyle/>
                    <a:p>
                      <a:r>
                        <a:rPr lang="en-GB" sz="1100" i="1" dirty="0"/>
                        <a:t>Background Audio</a:t>
                      </a:r>
                    </a:p>
                  </a:txBody>
                  <a:tcPr/>
                </a:tc>
                <a:tc>
                  <a:txBody>
                    <a:bodyPr/>
                    <a:lstStyle/>
                    <a:p>
                      <a:r>
                        <a:rPr lang="en-GB" sz="1100" i="1" dirty="0"/>
                        <a:t>Atmospheric – each area makes use of audio design to firmly place the player in a location (seaside, cannery, creaky old house, etc.)</a:t>
                      </a:r>
                    </a:p>
                  </a:txBody>
                  <a:tcPr/>
                </a:tc>
                <a:tc>
                  <a:txBody>
                    <a:bodyPr/>
                    <a:lstStyle/>
                    <a:p>
                      <a:r>
                        <a:rPr lang="en-GB" sz="1100" i="1" dirty="0"/>
                        <a:t>Atmospheric – the soft sounds of rain and thunder, along with the quiet sounds of the Player’s footsteps and interactions creates a familiar environment.</a:t>
                      </a:r>
                    </a:p>
                  </a:txBody>
                  <a:tcPr/>
                </a:tc>
                <a:tc>
                  <a:txBody>
                    <a:bodyPr/>
                    <a:lstStyle/>
                    <a:p>
                      <a:r>
                        <a:rPr lang="en-GB" sz="1100" i="1" dirty="0"/>
                        <a:t>Atmospheric – the simple sounds of waves and wind follow the Player nearly everywhere. The quiet environments are periodically broken up by sound effects (ticking of a mechanism, dripping water, etc.)</a:t>
                      </a:r>
                    </a:p>
                  </a:txBody>
                  <a:tcPr/>
                </a:tc>
                <a:extLst>
                  <a:ext uri="{0D108BD9-81ED-4DB2-BD59-A6C34878D82A}">
                    <a16:rowId xmlns:a16="http://schemas.microsoft.com/office/drawing/2014/main" val="2824959182"/>
                  </a:ext>
                </a:extLst>
              </a:tr>
              <a:tr h="1285377">
                <a:tc>
                  <a:txBody>
                    <a:bodyPr/>
                    <a:lstStyle/>
                    <a:p>
                      <a:r>
                        <a:rPr lang="en-GB" sz="1100" i="1" dirty="0"/>
                        <a:t>Art Style</a:t>
                      </a:r>
                    </a:p>
                  </a:txBody>
                  <a:tcPr/>
                </a:tc>
                <a:tc>
                  <a:txBody>
                    <a:bodyPr/>
                    <a:lstStyle/>
                    <a:p>
                      <a:r>
                        <a:rPr lang="en-GB" sz="1100" i="1" dirty="0"/>
                        <a:t>Highly saturated, realistic but not photorealistic. Cozy. Makes strong use of lighting to evoke emotions.</a:t>
                      </a:r>
                    </a:p>
                  </a:txBody>
                  <a:tcPr/>
                </a:tc>
                <a:tc>
                  <a:txBody>
                    <a:bodyPr/>
                    <a:lstStyle/>
                    <a:p>
                      <a:r>
                        <a:rPr lang="en-GB" sz="1100" i="1" dirty="0"/>
                        <a:t>Simple, but with a more realistic colour scheming.</a:t>
                      </a:r>
                    </a:p>
                  </a:txBody>
                  <a:tcPr/>
                </a:tc>
                <a:tc>
                  <a:txBody>
                    <a:bodyPr/>
                    <a:lstStyle/>
                    <a:p>
                      <a:r>
                        <a:rPr lang="en-GB" sz="1100" i="1" dirty="0"/>
                        <a:t>Minimalist – partly due to technical limitations of the time.</a:t>
                      </a:r>
                    </a:p>
                  </a:txBody>
                  <a:tcPr/>
                </a:tc>
                <a:extLst>
                  <a:ext uri="{0D108BD9-81ED-4DB2-BD59-A6C34878D82A}">
                    <a16:rowId xmlns:a16="http://schemas.microsoft.com/office/drawing/2014/main" val="1635806912"/>
                  </a:ext>
                </a:extLst>
              </a:tr>
              <a:tr h="1285377">
                <a:tc>
                  <a:txBody>
                    <a:bodyPr/>
                    <a:lstStyle/>
                    <a:p>
                      <a:r>
                        <a:rPr lang="en-GB" sz="1100" i="1" dirty="0"/>
                        <a:t>Environment Design</a:t>
                      </a:r>
                    </a:p>
                  </a:txBody>
                  <a:tcPr/>
                </a:tc>
                <a:tc>
                  <a:txBody>
                    <a:bodyPr/>
                    <a:lstStyle/>
                    <a:p>
                      <a:r>
                        <a:rPr lang="en-GB" sz="1100" i="1" dirty="0"/>
                        <a:t>Cozy and cluttered, with a high quantity of narrative storytelling.</a:t>
                      </a:r>
                    </a:p>
                  </a:txBody>
                  <a:tcPr/>
                </a:tc>
                <a:tc>
                  <a:txBody>
                    <a:bodyPr/>
                    <a:lstStyle/>
                    <a:p>
                      <a:r>
                        <a:rPr lang="en-GB" sz="1100" i="1" dirty="0"/>
                        <a:t>High level of narrative storytelling, with more open environments. Still busy, but more spread out.</a:t>
                      </a:r>
                    </a:p>
                  </a:txBody>
                  <a:tcPr/>
                </a:tc>
                <a:tc>
                  <a:txBody>
                    <a:bodyPr/>
                    <a:lstStyle/>
                    <a:p>
                      <a:r>
                        <a:rPr lang="en-GB" sz="1100" i="1" dirty="0"/>
                        <a:t>Minimalist and efficient – environments tell a story with a small amount of assets.</a:t>
                      </a:r>
                    </a:p>
                  </a:txBody>
                  <a:tcPr/>
                </a:tc>
                <a:extLst>
                  <a:ext uri="{0D108BD9-81ED-4DB2-BD59-A6C34878D82A}">
                    <a16:rowId xmlns:a16="http://schemas.microsoft.com/office/drawing/2014/main" val="1050645287"/>
                  </a:ext>
                </a:extLst>
              </a:tr>
            </a:tbl>
          </a:graphicData>
        </a:graphic>
      </p:graphicFrame>
    </p:spTree>
    <p:extLst>
      <p:ext uri="{BB962C8B-B14F-4D97-AF65-F5344CB8AC3E}">
        <p14:creationId xmlns:p14="http://schemas.microsoft.com/office/powerpoint/2010/main" val="2675530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D0114-7AC4-56A9-74CB-CC1AEAC6FAE5}"/>
              </a:ext>
            </a:extLst>
          </p:cNvPr>
          <p:cNvSpPr>
            <a:spLocks noGrp="1"/>
          </p:cNvSpPr>
          <p:nvPr>
            <p:ph type="title"/>
          </p:nvPr>
        </p:nvSpPr>
        <p:spPr>
          <a:xfrm>
            <a:off x="0" y="0"/>
            <a:ext cx="10515600" cy="1325563"/>
          </a:xfrm>
        </p:spPr>
        <p:txBody>
          <a:bodyPr>
            <a:normAutofit/>
          </a:bodyPr>
          <a:lstStyle/>
          <a:p>
            <a:r>
              <a:rPr lang="en-GB" sz="3200" dirty="0"/>
              <a:t>Takeaways – Representation, Identity, and Mediation</a:t>
            </a:r>
          </a:p>
        </p:txBody>
      </p:sp>
      <p:sp>
        <p:nvSpPr>
          <p:cNvPr id="4" name="TextBox 3">
            <a:extLst>
              <a:ext uri="{FF2B5EF4-FFF2-40B4-BE49-F238E27FC236}">
                <a16:creationId xmlns:a16="http://schemas.microsoft.com/office/drawing/2014/main" id="{2C9ECD60-62D8-66F4-0C95-65EB9722096D}"/>
              </a:ext>
            </a:extLst>
          </p:cNvPr>
          <p:cNvSpPr txBox="1"/>
          <p:nvPr/>
        </p:nvSpPr>
        <p:spPr>
          <a:xfrm>
            <a:off x="0" y="1061718"/>
            <a:ext cx="12192000" cy="968278"/>
          </a:xfrm>
          <a:prstGeom prst="rect">
            <a:avLst/>
          </a:prstGeom>
          <a:noFill/>
        </p:spPr>
        <p:txBody>
          <a:bodyPr wrap="square">
            <a:spAutoFit/>
          </a:bodyPr>
          <a:lstStyle/>
          <a:p>
            <a:pPr>
              <a:lnSpc>
                <a:spcPct val="107000"/>
              </a:lnSpc>
              <a:spcAft>
                <a:spcPts val="800"/>
              </a:spcAft>
            </a:pPr>
            <a:r>
              <a:rPr lang="en-GB" sz="1800" kern="100" dirty="0">
                <a:effectLst/>
                <a:ea typeface="Calibri" panose="020F0502020204030204" pitchFamily="34" charset="0"/>
                <a:cs typeface="Times New Roman" panose="02020603050405020304" pitchFamily="18" charset="0"/>
              </a:rPr>
              <a:t>Looking at the PCs of </a:t>
            </a:r>
            <a:r>
              <a:rPr lang="en-GB" sz="1800" i="1" kern="100" dirty="0">
                <a:effectLst/>
                <a:ea typeface="Calibri" panose="020F0502020204030204" pitchFamily="34" charset="0"/>
                <a:cs typeface="Times New Roman" panose="02020603050405020304" pitchFamily="18" charset="0"/>
              </a:rPr>
              <a:t>WRoEF, GH, </a:t>
            </a:r>
            <a:r>
              <a:rPr lang="en-GB" sz="1800" kern="100" dirty="0">
                <a:effectLst/>
                <a:ea typeface="Calibri" panose="020F0502020204030204" pitchFamily="34" charset="0"/>
                <a:cs typeface="Times New Roman" panose="02020603050405020304" pitchFamily="18" charset="0"/>
              </a:rPr>
              <a:t>and </a:t>
            </a:r>
            <a:r>
              <a:rPr lang="en-GB" sz="1800" i="1" kern="100" dirty="0">
                <a:effectLst/>
                <a:ea typeface="Calibri" panose="020F0502020204030204" pitchFamily="34" charset="0"/>
                <a:cs typeface="Times New Roman" panose="02020603050405020304" pitchFamily="18" charset="0"/>
              </a:rPr>
              <a:t>Myst</a:t>
            </a:r>
            <a:r>
              <a:rPr lang="en-GB" sz="1800" kern="100" dirty="0">
                <a:effectLst/>
                <a:ea typeface="Calibri" panose="020F0502020204030204" pitchFamily="34" charset="0"/>
                <a:cs typeface="Times New Roman" panose="02020603050405020304" pitchFamily="18" charset="0"/>
              </a:rPr>
              <a:t>, we can place them on a continuum from cypher to predetermined (</a:t>
            </a:r>
            <a:r>
              <a:rPr lang="en-GB" sz="1800" kern="100" dirty="0">
                <a:effectLst/>
                <a:ea typeface="Calibri" panose="020F0502020204030204" pitchFamily="34" charset="0"/>
                <a:cs typeface="Calibri" panose="020F0502020204030204" pitchFamily="34" charset="0"/>
              </a:rPr>
              <a:t>Heussner et al., 2015, pg. 78-79).</a:t>
            </a:r>
            <a:r>
              <a:rPr lang="en-150" sz="1800" kern="100" dirty="0">
                <a:effectLst/>
                <a:ea typeface="Calibri" panose="020F0502020204030204" pitchFamily="34" charset="0"/>
                <a:cs typeface="Calibri" panose="020F0502020204030204" pitchFamily="34" charset="0"/>
              </a:rPr>
              <a:t> While this is slightly reductive, ignoring other PC types such as avatars, this diagram works for our purposes to showcase the level of context and narrative background given to the player about their PC.</a:t>
            </a:r>
            <a:endParaRPr lang="en-GB" sz="1800" kern="100" dirty="0">
              <a:effectLst/>
              <a:ea typeface="Calibri" panose="020F0502020204030204" pitchFamily="34" charset="0"/>
              <a:cs typeface="Times New Roman" panose="02020603050405020304" pitchFamily="18" charset="0"/>
            </a:endParaRPr>
          </a:p>
        </p:txBody>
      </p:sp>
      <p:pic>
        <p:nvPicPr>
          <p:cNvPr id="5" name="Picture 4" descr="Continuum with Cypher at the left end and Predefined at the right. Myst is near the Cypher end, WRoEF at the Predefined end, and GH slightly to the left of WRoEF.">
            <a:extLst>
              <a:ext uri="{FF2B5EF4-FFF2-40B4-BE49-F238E27FC236}">
                <a16:creationId xmlns:a16="http://schemas.microsoft.com/office/drawing/2014/main" id="{23C6C79F-2AB1-4A11-F33E-D06589725E0D}"/>
              </a:ext>
            </a:extLst>
          </p:cNvPr>
          <p:cNvPicPr>
            <a:picLocks noChangeAspect="1"/>
          </p:cNvPicPr>
          <p:nvPr/>
        </p:nvPicPr>
        <p:blipFill>
          <a:blip r:embed="rId2"/>
          <a:stretch>
            <a:fillRect/>
          </a:stretch>
        </p:blipFill>
        <p:spPr>
          <a:xfrm>
            <a:off x="494016" y="1848486"/>
            <a:ext cx="11203968" cy="2569444"/>
          </a:xfrm>
          <a:prstGeom prst="rect">
            <a:avLst/>
          </a:prstGeom>
        </p:spPr>
      </p:pic>
      <p:sp>
        <p:nvSpPr>
          <p:cNvPr id="6" name="TextBox 5">
            <a:extLst>
              <a:ext uri="{FF2B5EF4-FFF2-40B4-BE49-F238E27FC236}">
                <a16:creationId xmlns:a16="http://schemas.microsoft.com/office/drawing/2014/main" id="{441A804F-BFF5-E686-03D0-73BE0CE5C557}"/>
              </a:ext>
            </a:extLst>
          </p:cNvPr>
          <p:cNvSpPr txBox="1"/>
          <p:nvPr/>
        </p:nvSpPr>
        <p:spPr>
          <a:xfrm>
            <a:off x="0" y="4821511"/>
            <a:ext cx="12192000" cy="1792478"/>
          </a:xfrm>
          <a:prstGeom prst="rect">
            <a:avLst/>
          </a:prstGeom>
          <a:noFill/>
        </p:spPr>
        <p:txBody>
          <a:bodyPr wrap="square">
            <a:spAutoFit/>
          </a:bodyPr>
          <a:lstStyle/>
          <a:p>
            <a:pPr>
              <a:lnSpc>
                <a:spcPct val="107000"/>
              </a:lnSpc>
              <a:spcAft>
                <a:spcPts val="800"/>
              </a:spcAft>
            </a:pPr>
            <a:r>
              <a:rPr lang="en-GB" sz="1400" kern="100" dirty="0">
                <a:effectLst/>
                <a:ea typeface="Calibri" panose="020F0502020204030204" pitchFamily="34" charset="0"/>
                <a:cs typeface="Times New Roman" panose="02020603050405020304" pitchFamily="18" charset="0"/>
              </a:rPr>
              <a:t>As discussed earlier, “The Stranger” of </a:t>
            </a:r>
            <a:r>
              <a:rPr lang="en-GB" sz="1400" i="1" kern="100" dirty="0">
                <a:effectLst/>
                <a:ea typeface="Calibri" panose="020F0502020204030204" pitchFamily="34" charset="0"/>
                <a:cs typeface="Times New Roman" panose="02020603050405020304" pitchFamily="18" charset="0"/>
              </a:rPr>
              <a:t>Myst </a:t>
            </a:r>
            <a:r>
              <a:rPr lang="en-GB" sz="1400" kern="100" dirty="0">
                <a:effectLst/>
                <a:ea typeface="Calibri" panose="020F0502020204030204" pitchFamily="34" charset="0"/>
                <a:cs typeface="Times New Roman" panose="02020603050405020304" pitchFamily="18" charset="0"/>
              </a:rPr>
              <a:t>is an example of a Cypher, while the PCs of both </a:t>
            </a:r>
            <a:r>
              <a:rPr lang="en-GB" sz="1400" i="1" kern="100" dirty="0">
                <a:effectLst/>
                <a:ea typeface="Calibri" panose="020F0502020204030204" pitchFamily="34" charset="0"/>
                <a:cs typeface="Times New Roman" panose="02020603050405020304" pitchFamily="18" charset="0"/>
              </a:rPr>
              <a:t>GH </a:t>
            </a:r>
            <a:r>
              <a:rPr lang="en-GB" sz="1400" kern="100" dirty="0">
                <a:effectLst/>
                <a:ea typeface="Calibri" panose="020F0502020204030204" pitchFamily="34" charset="0"/>
                <a:cs typeface="Times New Roman" panose="02020603050405020304" pitchFamily="18" charset="0"/>
              </a:rPr>
              <a:t>and </a:t>
            </a:r>
            <a:r>
              <a:rPr lang="en-GB" sz="1400" i="1" kern="100" dirty="0">
                <a:effectLst/>
                <a:ea typeface="Calibri" panose="020F0502020204030204" pitchFamily="34" charset="0"/>
                <a:cs typeface="Times New Roman" panose="02020603050405020304" pitchFamily="18" charset="0"/>
              </a:rPr>
              <a:t>WRoEF</a:t>
            </a:r>
            <a:r>
              <a:rPr lang="en-GB" sz="1400" kern="100" dirty="0">
                <a:effectLst/>
                <a:ea typeface="Calibri" panose="020F0502020204030204" pitchFamily="34" charset="0"/>
                <a:cs typeface="Times New Roman" panose="02020603050405020304" pitchFamily="18" charset="0"/>
              </a:rPr>
              <a:t> are classified as predefined characters, based on the level of context, background, and personality provided to the player</a:t>
            </a:r>
            <a:r>
              <a:rPr lang="en-150" sz="1400" kern="100" dirty="0">
                <a:effectLst/>
                <a:ea typeface="Calibri" panose="020F0502020204030204" pitchFamily="34" charset="0"/>
                <a:cs typeface="Times New Roman" panose="02020603050405020304" pitchFamily="18" charset="0"/>
              </a:rPr>
              <a:t>, as well as the amount of focus given to the PC through the narrative.</a:t>
            </a:r>
            <a:r>
              <a:rPr lang="en-US" sz="1400" kern="100" dirty="0">
                <a:ea typeface="Calibri" panose="020F0502020204030204" pitchFamily="34" charset="0"/>
                <a:cs typeface="Times New Roman" panose="02020603050405020304" pitchFamily="18" charset="0"/>
              </a:rPr>
              <a:t> The PC of </a:t>
            </a:r>
            <a:r>
              <a:rPr lang="en-US" sz="1400" i="1" kern="100" dirty="0">
                <a:ea typeface="Calibri" panose="020F0502020204030204" pitchFamily="34" charset="0"/>
                <a:cs typeface="Times New Roman" panose="02020603050405020304" pitchFamily="18" charset="0"/>
              </a:rPr>
              <a:t>OOC</a:t>
            </a:r>
            <a:r>
              <a:rPr lang="en-US" sz="1400" kern="100" dirty="0">
                <a:ea typeface="Calibri" panose="020F0502020204030204" pitchFamily="34" charset="0"/>
                <a:cs typeface="Times New Roman" panose="02020603050405020304" pitchFamily="18" charset="0"/>
              </a:rPr>
              <a:t> is given a title, rather than a name (Myst), but is given a specific role within the world of the game (GH, WRoEF). The PC is known as “The Apprentice.” They have no predefined backstory (Myst), but a written motivation in the form of a letter given at the start of the game (GH, WRoEF). </a:t>
            </a:r>
          </a:p>
          <a:p>
            <a:pPr>
              <a:lnSpc>
                <a:spcPct val="107000"/>
              </a:lnSpc>
              <a:spcAft>
                <a:spcPts val="800"/>
              </a:spcAft>
            </a:pPr>
            <a:r>
              <a:rPr lang="en-US" sz="1400" kern="100" dirty="0">
                <a:ea typeface="Calibri" panose="020F0502020204030204" pitchFamily="34" charset="0"/>
                <a:cs typeface="Times New Roman" panose="02020603050405020304" pitchFamily="18" charset="0"/>
              </a:rPr>
              <a:t>The PC will not be explored or developed through the narrative. The focus of the story is on the Mage, similarly to how the narrative of Myst is </a:t>
            </a:r>
            <a:r>
              <a:rPr lang="en-GB" sz="1400" kern="100" dirty="0">
                <a:ea typeface="Calibri" panose="020F0502020204030204" pitchFamily="34" charset="0"/>
                <a:cs typeface="Times New Roman" panose="02020603050405020304" pitchFamily="18" charset="0"/>
              </a:rPr>
              <a:t>centred</a:t>
            </a:r>
            <a:r>
              <a:rPr lang="en-US" sz="1400" kern="100" dirty="0">
                <a:ea typeface="Calibri" panose="020F0502020204030204" pitchFamily="34" charset="0"/>
                <a:cs typeface="Times New Roman" panose="02020603050405020304" pitchFamily="18" charset="0"/>
              </a:rPr>
              <a:t> around Atrius and his family, rather than on the Stranger. The PC’s core motivation is to complete the puzzles and escape the house. However, this contrasts with the Player’s motivations.</a:t>
            </a:r>
            <a:endParaRPr lang="en-GB" sz="1400" kern="100" dirty="0">
              <a:effectLst/>
              <a:ea typeface="Calibri" panose="020F0502020204030204" pitchFamily="34"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48C35E98-67A5-BB3E-A0FB-E24E8AE67E92}"/>
              </a:ext>
            </a:extLst>
          </p:cNvPr>
          <p:cNvSpPr>
            <a:spLocks noGrp="1"/>
          </p:cNvSpPr>
          <p:nvPr>
            <p:ph type="sldNum" sz="quarter" idx="12"/>
          </p:nvPr>
        </p:nvSpPr>
        <p:spPr/>
        <p:txBody>
          <a:bodyPr/>
          <a:lstStyle/>
          <a:p>
            <a:fld id="{330EA680-D336-4FF7-8B7A-9848BB0A1C32}" type="slidenum">
              <a:rPr lang="en-US" smtClean="0"/>
              <a:t>38</a:t>
            </a:fld>
            <a:endParaRPr lang="en-US" dirty="0"/>
          </a:p>
        </p:txBody>
      </p:sp>
      <p:sp>
        <p:nvSpPr>
          <p:cNvPr id="10" name="Date Placeholder 9">
            <a:extLst>
              <a:ext uri="{FF2B5EF4-FFF2-40B4-BE49-F238E27FC236}">
                <a16:creationId xmlns:a16="http://schemas.microsoft.com/office/drawing/2014/main" id="{CCAC69E3-939C-2973-792A-F305A46B265B}"/>
              </a:ext>
            </a:extLst>
          </p:cNvPr>
          <p:cNvSpPr>
            <a:spLocks noGrp="1"/>
          </p:cNvSpPr>
          <p:nvPr>
            <p:ph type="dt" sz="half" idx="10"/>
          </p:nvPr>
        </p:nvSpPr>
        <p:spPr/>
        <p:txBody>
          <a:bodyPr/>
          <a:lstStyle/>
          <a:p>
            <a:r>
              <a:rPr lang="en-US" dirty="0"/>
              <a:t>Takeaways: 3/5</a:t>
            </a:r>
          </a:p>
        </p:txBody>
      </p:sp>
    </p:spTree>
    <p:extLst>
      <p:ext uri="{BB962C8B-B14F-4D97-AF65-F5344CB8AC3E}">
        <p14:creationId xmlns:p14="http://schemas.microsoft.com/office/powerpoint/2010/main" val="2185042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D91D4-691A-ADDE-33ED-B2DED73E4398}"/>
              </a:ext>
            </a:extLst>
          </p:cNvPr>
          <p:cNvSpPr>
            <a:spLocks noGrp="1"/>
          </p:cNvSpPr>
          <p:nvPr>
            <p:ph type="title"/>
          </p:nvPr>
        </p:nvSpPr>
        <p:spPr>
          <a:xfrm>
            <a:off x="0" y="0"/>
            <a:ext cx="10515600" cy="1325563"/>
          </a:xfrm>
        </p:spPr>
        <p:txBody>
          <a:bodyPr>
            <a:normAutofit/>
          </a:bodyPr>
          <a:lstStyle/>
          <a:p>
            <a:r>
              <a:rPr lang="en-GB" sz="3200" dirty="0"/>
              <a:t>Takeaways – Player Motivations</a:t>
            </a:r>
          </a:p>
        </p:txBody>
      </p:sp>
      <p:sp>
        <p:nvSpPr>
          <p:cNvPr id="4" name="TextBox 3">
            <a:extLst>
              <a:ext uri="{FF2B5EF4-FFF2-40B4-BE49-F238E27FC236}">
                <a16:creationId xmlns:a16="http://schemas.microsoft.com/office/drawing/2014/main" id="{ADD4509D-BD14-E693-A288-0A77409DCA36}"/>
              </a:ext>
            </a:extLst>
          </p:cNvPr>
          <p:cNvSpPr txBox="1"/>
          <p:nvPr/>
        </p:nvSpPr>
        <p:spPr>
          <a:xfrm>
            <a:off x="126506" y="1024474"/>
            <a:ext cx="7721353" cy="5763116"/>
          </a:xfrm>
          <a:prstGeom prst="rect">
            <a:avLst/>
          </a:prstGeom>
          <a:noFill/>
        </p:spPr>
        <p:txBody>
          <a:bodyPr wrap="square">
            <a:spAutoFit/>
          </a:bodyPr>
          <a:lstStyle/>
          <a:p>
            <a:pPr>
              <a:lnSpc>
                <a:spcPct val="107000"/>
              </a:lnSpc>
              <a:spcAft>
                <a:spcPts val="800"/>
              </a:spcAft>
            </a:pPr>
            <a:r>
              <a:rPr lang="en-GB" sz="1400" kern="100" dirty="0">
                <a:effectLst/>
                <a:ea typeface="Calibri" panose="020F0502020204030204" pitchFamily="34" charset="0"/>
                <a:cs typeface="Times New Roman" panose="02020603050405020304" pitchFamily="18" charset="0"/>
              </a:rPr>
              <a:t>All the three previously discussed games use a mixture of distinct types of motivators. Motivators can broadly be defined as </a:t>
            </a:r>
            <a:r>
              <a:rPr lang="en-GB" sz="1400" i="1" kern="100" dirty="0">
                <a:effectLst/>
                <a:ea typeface="Calibri" panose="020F0502020204030204" pitchFamily="34" charset="0"/>
                <a:cs typeface="Times New Roman" panose="02020603050405020304" pitchFamily="18" charset="0"/>
              </a:rPr>
              <a:t>intrinsic </a:t>
            </a:r>
            <a:r>
              <a:rPr lang="en-GB" sz="1400" kern="100" dirty="0">
                <a:effectLst/>
                <a:ea typeface="Calibri" panose="020F0502020204030204" pitchFamily="34" charset="0"/>
                <a:cs typeface="Times New Roman" panose="02020603050405020304" pitchFamily="18" charset="0"/>
              </a:rPr>
              <a:t>and </a:t>
            </a:r>
            <a:r>
              <a:rPr lang="en-GB" sz="1400" i="1" kern="100" dirty="0">
                <a:effectLst/>
                <a:ea typeface="Calibri" panose="020F0502020204030204" pitchFamily="34" charset="0"/>
                <a:cs typeface="Times New Roman" panose="02020603050405020304" pitchFamily="18" charset="0"/>
              </a:rPr>
              <a:t>extrinsic. </a:t>
            </a:r>
            <a:r>
              <a:rPr lang="en-GB" sz="1400" kern="100" dirty="0">
                <a:effectLst/>
                <a:ea typeface="Calibri" panose="020F0502020204030204" pitchFamily="34" charset="0"/>
                <a:cs typeface="Times New Roman" panose="02020603050405020304" pitchFamily="18" charset="0"/>
              </a:rPr>
              <a:t>Extrinsic, or environmental-shaped motivation, comes from outside of the individual. They are taught and reinforced, through various means </a:t>
            </a:r>
            <a:r>
              <a:rPr lang="en-GB" sz="1400" kern="100" dirty="0">
                <a:effectLst/>
                <a:ea typeface="Calibri" panose="020F0502020204030204" pitchFamily="34" charset="0"/>
                <a:cs typeface="Calibri" panose="020F0502020204030204" pitchFamily="34" charset="0"/>
              </a:rPr>
              <a:t>(Hodent, 2017, pg. 61).</a:t>
            </a:r>
            <a:r>
              <a:rPr lang="en-GB" sz="1400" kern="100" dirty="0">
                <a:effectLst/>
                <a:ea typeface="Calibri" panose="020F0502020204030204" pitchFamily="34" charset="0"/>
                <a:cs typeface="Times New Roman" panose="02020603050405020304" pitchFamily="18" charset="0"/>
              </a:rPr>
              <a:t> Intrinsic motivation is within the individual and comes from enjoyment of the task itself </a:t>
            </a:r>
            <a:r>
              <a:rPr lang="en-GB" sz="1400" kern="100" dirty="0">
                <a:effectLst/>
                <a:ea typeface="Calibri" panose="020F0502020204030204" pitchFamily="34" charset="0"/>
                <a:cs typeface="Calibri" panose="020F0502020204030204" pitchFamily="34" charset="0"/>
              </a:rPr>
              <a:t>(Hodent, 2017, pg. 65).</a:t>
            </a:r>
          </a:p>
          <a:p>
            <a:pPr>
              <a:lnSpc>
                <a:spcPct val="107000"/>
              </a:lnSpc>
              <a:spcAft>
                <a:spcPts val="800"/>
              </a:spcAft>
            </a:pPr>
            <a:r>
              <a:rPr lang="en-US" sz="1400" kern="100" dirty="0">
                <a:effectLst/>
                <a:ea typeface="Calibri" panose="020F0502020204030204" pitchFamily="34" charset="0"/>
                <a:cs typeface="Times New Roman" panose="02020603050405020304" pitchFamily="18" charset="0"/>
              </a:rPr>
              <a:t>Extrinsic motivation is created through learning and reinforcement. The player is taught that certain actions have certain outcomes, and this is reinforced through repetition. By the definition of the psychologist B.F. Skinner, reinforcement comes in four types: positive rewards (adding a reward), negative rewards (removing a punishment), positive punishments (adding a punishment), and negative punishments (removing a reward) (McLeod, 2023).</a:t>
            </a:r>
          </a:p>
          <a:p>
            <a:pPr>
              <a:lnSpc>
                <a:spcPct val="107000"/>
              </a:lnSpc>
              <a:spcAft>
                <a:spcPts val="800"/>
              </a:spcAft>
            </a:pPr>
            <a:r>
              <a:rPr lang="en-US" sz="1400" kern="100" dirty="0">
                <a:effectLst/>
                <a:ea typeface="Calibri" panose="020F0502020204030204" pitchFamily="34" charset="0"/>
                <a:cs typeface="Times New Roman" panose="02020603050405020304" pitchFamily="18" charset="0"/>
              </a:rPr>
              <a:t>Regarding extrinsic motivators, WRoEF </a:t>
            </a:r>
            <a:r>
              <a:rPr lang="en-GB" sz="1400" kern="100" dirty="0">
                <a:effectLst/>
                <a:ea typeface="Calibri" panose="020F0502020204030204" pitchFamily="34" charset="0"/>
                <a:cs typeface="Times New Roman" panose="02020603050405020304" pitchFamily="18" charset="0"/>
              </a:rPr>
              <a:t>utilises</a:t>
            </a:r>
            <a:r>
              <a:rPr lang="en-US" sz="1400" kern="100" dirty="0">
                <a:effectLst/>
                <a:ea typeface="Calibri" panose="020F0502020204030204" pitchFamily="34" charset="0"/>
                <a:cs typeface="Times New Roman" panose="02020603050405020304" pitchFamily="18" charset="0"/>
              </a:rPr>
              <a:t> primarily positive rewards, such as with the completion of Edith’s family tree. It can be argued that the delivery of information and unravelling of mystery could be included under the labels of positive reward and negative reward, respectively.</a:t>
            </a:r>
          </a:p>
          <a:p>
            <a:pPr>
              <a:lnSpc>
                <a:spcPct val="107000"/>
              </a:lnSpc>
              <a:spcAft>
                <a:spcPts val="800"/>
              </a:spcAft>
            </a:pPr>
            <a:r>
              <a:rPr lang="en-US" sz="1400" kern="100" dirty="0">
                <a:effectLst/>
                <a:ea typeface="Calibri" panose="020F0502020204030204" pitchFamily="34" charset="0"/>
                <a:cs typeface="Times New Roman" panose="02020603050405020304" pitchFamily="18" charset="0"/>
              </a:rPr>
              <a:t>GH, meanwhile, heavily leans into the discovery of narrative beats, which would fall under positive reward, with the reward being information and understanding. As a secondary reward, there are several optional journal entries throughout the game which can be collected.</a:t>
            </a:r>
          </a:p>
          <a:p>
            <a:pPr>
              <a:lnSpc>
                <a:spcPct val="107000"/>
              </a:lnSpc>
              <a:spcAft>
                <a:spcPts val="800"/>
              </a:spcAft>
            </a:pPr>
            <a:r>
              <a:rPr lang="en-US" sz="1400" kern="100" dirty="0">
                <a:effectLst/>
                <a:ea typeface="Calibri" panose="020F0502020204030204" pitchFamily="34" charset="0"/>
                <a:cs typeface="Times New Roman" panose="02020603050405020304" pitchFamily="18" charset="0"/>
              </a:rPr>
              <a:t>Myst rewards the player through completion. The rewards given to the player include the completion of puzzles to unlock Ages, and the red and blue pages that can be collected therein.</a:t>
            </a:r>
          </a:p>
          <a:p>
            <a:pPr>
              <a:lnSpc>
                <a:spcPct val="107000"/>
              </a:lnSpc>
              <a:spcAft>
                <a:spcPts val="800"/>
              </a:spcAft>
            </a:pPr>
            <a:r>
              <a:rPr lang="en-US" sz="1400" kern="100" dirty="0">
                <a:effectLst/>
                <a:ea typeface="Calibri" panose="020F0502020204030204" pitchFamily="34" charset="0"/>
                <a:cs typeface="Times New Roman" panose="02020603050405020304" pitchFamily="18" charset="0"/>
              </a:rPr>
              <a:t>For both WRoEF and GH, and later remakes of Myst, Steam or console achievements provide another extrinsic reward.</a:t>
            </a:r>
          </a:p>
          <a:p>
            <a:pPr>
              <a:lnSpc>
                <a:spcPct val="107000"/>
              </a:lnSpc>
              <a:spcAft>
                <a:spcPts val="800"/>
              </a:spcAft>
            </a:pPr>
            <a:endParaRPr lang="en-GB" sz="1400" kern="100" dirty="0">
              <a:effectLst/>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126F74BD-1D84-4641-5083-F12A2581D37D}"/>
              </a:ext>
            </a:extLst>
          </p:cNvPr>
          <p:cNvGraphicFramePr>
            <a:graphicFrameLocks noGrp="1"/>
          </p:cNvGraphicFramePr>
          <p:nvPr>
            <p:extLst>
              <p:ext uri="{D42A27DB-BD31-4B8C-83A1-F6EECF244321}">
                <p14:modId xmlns:p14="http://schemas.microsoft.com/office/powerpoint/2010/main" val="521513191"/>
              </p:ext>
            </p:extLst>
          </p:nvPr>
        </p:nvGraphicFramePr>
        <p:xfrm>
          <a:off x="7847859" y="2120491"/>
          <a:ext cx="4017147" cy="2617017"/>
        </p:xfrm>
        <a:graphic>
          <a:graphicData uri="http://schemas.openxmlformats.org/drawingml/2006/table">
            <a:tbl>
              <a:tblPr firstRow="1" firstCol="1" bandRow="1">
                <a:tableStyleId>{5C22544A-7EE6-4342-B048-85BDC9FD1C3A}</a:tableStyleId>
              </a:tblPr>
              <a:tblGrid>
                <a:gridCol w="1339049">
                  <a:extLst>
                    <a:ext uri="{9D8B030D-6E8A-4147-A177-3AD203B41FA5}">
                      <a16:colId xmlns:a16="http://schemas.microsoft.com/office/drawing/2014/main" val="1474443041"/>
                    </a:ext>
                  </a:extLst>
                </a:gridCol>
                <a:gridCol w="1339049">
                  <a:extLst>
                    <a:ext uri="{9D8B030D-6E8A-4147-A177-3AD203B41FA5}">
                      <a16:colId xmlns:a16="http://schemas.microsoft.com/office/drawing/2014/main" val="3944971155"/>
                    </a:ext>
                  </a:extLst>
                </a:gridCol>
                <a:gridCol w="1339049">
                  <a:extLst>
                    <a:ext uri="{9D8B030D-6E8A-4147-A177-3AD203B41FA5}">
                      <a16:colId xmlns:a16="http://schemas.microsoft.com/office/drawing/2014/main" val="3827995912"/>
                    </a:ext>
                  </a:extLst>
                </a:gridCol>
              </a:tblGrid>
              <a:tr h="587823">
                <a:tc>
                  <a:txBody>
                    <a:bodyPr/>
                    <a:lstStyle/>
                    <a:p>
                      <a:r>
                        <a:rPr lang="en-GB" sz="1400" dirty="0"/>
                        <a:t>Extrinsic Motivators</a:t>
                      </a:r>
                    </a:p>
                  </a:txBody>
                  <a:tcPr/>
                </a:tc>
                <a:tc>
                  <a:txBody>
                    <a:bodyPr/>
                    <a:lstStyle/>
                    <a:p>
                      <a:r>
                        <a:rPr lang="en-GB" sz="1400" dirty="0"/>
                        <a:t>Positive</a:t>
                      </a:r>
                    </a:p>
                  </a:txBody>
                  <a:tcPr/>
                </a:tc>
                <a:tc>
                  <a:txBody>
                    <a:bodyPr/>
                    <a:lstStyle/>
                    <a:p>
                      <a:r>
                        <a:rPr lang="en-GB" sz="1400" dirty="0"/>
                        <a:t>Negative</a:t>
                      </a:r>
                    </a:p>
                  </a:txBody>
                  <a:tcPr/>
                </a:tc>
                <a:extLst>
                  <a:ext uri="{0D108BD9-81ED-4DB2-BD59-A6C34878D82A}">
                    <a16:rowId xmlns:a16="http://schemas.microsoft.com/office/drawing/2014/main" val="1672449580"/>
                  </a:ext>
                </a:extLst>
              </a:tr>
              <a:tr h="1014597">
                <a:tc>
                  <a:txBody>
                    <a:bodyPr/>
                    <a:lstStyle/>
                    <a:p>
                      <a:r>
                        <a:rPr lang="en-GB" sz="1400" dirty="0"/>
                        <a:t>Reward</a:t>
                      </a:r>
                    </a:p>
                  </a:txBody>
                  <a:tcPr>
                    <a:lnB w="12700" cmpd="sng">
                      <a:noFill/>
                    </a:lnB>
                  </a:tcPr>
                </a:tc>
                <a:tc>
                  <a:txBody>
                    <a:bodyPr/>
                    <a:lstStyle/>
                    <a:p>
                      <a:r>
                        <a:rPr lang="en-GB" sz="1200" dirty="0"/>
                        <a:t>Positive Reward: Given something positive</a:t>
                      </a:r>
                    </a:p>
                  </a:txBody>
                  <a:tcPr/>
                </a:tc>
                <a:tc>
                  <a:txBody>
                    <a:bodyPr/>
                    <a:lstStyle/>
                    <a:p>
                      <a:r>
                        <a:rPr lang="en-GB" sz="1200" dirty="0"/>
                        <a:t>Negative Reward: Removed something bad</a:t>
                      </a:r>
                    </a:p>
                  </a:txBody>
                  <a:tcPr/>
                </a:tc>
                <a:extLst>
                  <a:ext uri="{0D108BD9-81ED-4DB2-BD59-A6C34878D82A}">
                    <a16:rowId xmlns:a16="http://schemas.microsoft.com/office/drawing/2014/main" val="1773885604"/>
                  </a:ext>
                </a:extLst>
              </a:tr>
              <a:tr h="1014597">
                <a:tc>
                  <a:txBody>
                    <a:bodyPr/>
                    <a:lstStyle/>
                    <a:p>
                      <a:r>
                        <a:rPr lang="en-GB" sz="1400" dirty="0"/>
                        <a:t>Punishment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200" dirty="0"/>
                        <a:t>Positive Punishment: Given something bad</a:t>
                      </a:r>
                    </a:p>
                  </a:txBody>
                  <a:tcPr>
                    <a:lnL w="12700" cmpd="sng">
                      <a:noFill/>
                    </a:lnL>
                  </a:tcPr>
                </a:tc>
                <a:tc>
                  <a:txBody>
                    <a:bodyPr/>
                    <a:lstStyle/>
                    <a:p>
                      <a:r>
                        <a:rPr lang="en-GB" sz="1200" dirty="0"/>
                        <a:t>Negative Punishment: Removed something good</a:t>
                      </a:r>
                    </a:p>
                  </a:txBody>
                  <a:tcPr/>
                </a:tc>
                <a:extLst>
                  <a:ext uri="{0D108BD9-81ED-4DB2-BD59-A6C34878D82A}">
                    <a16:rowId xmlns:a16="http://schemas.microsoft.com/office/drawing/2014/main" val="3922218799"/>
                  </a:ext>
                </a:extLst>
              </a:tr>
            </a:tbl>
          </a:graphicData>
        </a:graphic>
      </p:graphicFrame>
      <p:sp>
        <p:nvSpPr>
          <p:cNvPr id="7" name="Slide Number Placeholder 6">
            <a:extLst>
              <a:ext uri="{FF2B5EF4-FFF2-40B4-BE49-F238E27FC236}">
                <a16:creationId xmlns:a16="http://schemas.microsoft.com/office/drawing/2014/main" id="{90788601-993F-D397-67B2-6AA19B1B3F56}"/>
              </a:ext>
            </a:extLst>
          </p:cNvPr>
          <p:cNvSpPr>
            <a:spLocks noGrp="1"/>
          </p:cNvSpPr>
          <p:nvPr>
            <p:ph type="sldNum" sz="quarter" idx="12"/>
          </p:nvPr>
        </p:nvSpPr>
        <p:spPr/>
        <p:txBody>
          <a:bodyPr/>
          <a:lstStyle/>
          <a:p>
            <a:fld id="{330EA680-D336-4FF7-8B7A-9848BB0A1C32}" type="slidenum">
              <a:rPr lang="en-US" smtClean="0"/>
              <a:t>39</a:t>
            </a:fld>
            <a:endParaRPr lang="en-US" dirty="0"/>
          </a:p>
        </p:txBody>
      </p:sp>
      <p:sp>
        <p:nvSpPr>
          <p:cNvPr id="8" name="Date Placeholder 7">
            <a:extLst>
              <a:ext uri="{FF2B5EF4-FFF2-40B4-BE49-F238E27FC236}">
                <a16:creationId xmlns:a16="http://schemas.microsoft.com/office/drawing/2014/main" id="{9013B84B-8740-0447-9CE4-71E8AC650CBD}"/>
              </a:ext>
            </a:extLst>
          </p:cNvPr>
          <p:cNvSpPr>
            <a:spLocks noGrp="1"/>
          </p:cNvSpPr>
          <p:nvPr>
            <p:ph type="dt" sz="half" idx="10"/>
          </p:nvPr>
        </p:nvSpPr>
        <p:spPr/>
        <p:txBody>
          <a:bodyPr/>
          <a:lstStyle/>
          <a:p>
            <a:r>
              <a:rPr lang="en-US" dirty="0"/>
              <a:t>Takeaways: 4/5</a:t>
            </a:r>
          </a:p>
        </p:txBody>
      </p:sp>
    </p:spTree>
    <p:extLst>
      <p:ext uri="{BB962C8B-B14F-4D97-AF65-F5344CB8AC3E}">
        <p14:creationId xmlns:p14="http://schemas.microsoft.com/office/powerpoint/2010/main" val="3431466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0CF2C-1D44-AD3C-AE57-F22E530631EC}"/>
              </a:ext>
            </a:extLst>
          </p:cNvPr>
          <p:cNvSpPr>
            <a:spLocks noGrp="1"/>
          </p:cNvSpPr>
          <p:nvPr>
            <p:ph type="title"/>
          </p:nvPr>
        </p:nvSpPr>
        <p:spPr>
          <a:xfrm>
            <a:off x="6853" y="215973"/>
            <a:ext cx="6089147" cy="730319"/>
          </a:xfrm>
        </p:spPr>
        <p:txBody>
          <a:bodyPr>
            <a:normAutofit/>
          </a:bodyPr>
          <a:lstStyle/>
          <a:p>
            <a:r>
              <a:rPr lang="en-GB" sz="3200" i="1" dirty="0"/>
              <a:t>WRoEF</a:t>
            </a:r>
            <a:r>
              <a:rPr lang="en-GB" sz="3200" dirty="0"/>
              <a:t>: Overview - Narrative</a:t>
            </a:r>
          </a:p>
        </p:txBody>
      </p:sp>
      <p:grpSp>
        <p:nvGrpSpPr>
          <p:cNvPr id="38" name="Group 37" descr="IMG3">
            <a:extLst>
              <a:ext uri="{FF2B5EF4-FFF2-40B4-BE49-F238E27FC236}">
                <a16:creationId xmlns:a16="http://schemas.microsoft.com/office/drawing/2014/main" id="{7082B443-B0F8-E992-FD39-6C1DC295844D}"/>
              </a:ext>
            </a:extLst>
          </p:cNvPr>
          <p:cNvGrpSpPr/>
          <p:nvPr/>
        </p:nvGrpSpPr>
        <p:grpSpPr>
          <a:xfrm>
            <a:off x="0" y="4011780"/>
            <a:ext cx="5898987" cy="2132724"/>
            <a:chOff x="5700591" y="1298405"/>
            <a:chExt cx="5898987" cy="2132724"/>
          </a:xfrm>
        </p:grpSpPr>
        <p:pic>
          <p:nvPicPr>
            <p:cNvPr id="11" name="Picture 10" descr="A fish and a person in a dark room&#10;&#10;Description automatically generated">
              <a:extLst>
                <a:ext uri="{FF2B5EF4-FFF2-40B4-BE49-F238E27FC236}">
                  <a16:creationId xmlns:a16="http://schemas.microsoft.com/office/drawing/2014/main" id="{2832F439-DEEF-9F95-8343-0B0C8D513D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8068" y="1298405"/>
              <a:ext cx="3791510" cy="2132724"/>
            </a:xfrm>
            <a:prstGeom prst="rect">
              <a:avLst/>
            </a:prstGeom>
          </p:spPr>
        </p:pic>
        <p:sp>
          <p:nvSpPr>
            <p:cNvPr id="13" name="TextBox 12">
              <a:extLst>
                <a:ext uri="{FF2B5EF4-FFF2-40B4-BE49-F238E27FC236}">
                  <a16:creationId xmlns:a16="http://schemas.microsoft.com/office/drawing/2014/main" id="{6E721A9A-6F48-ED3A-6587-8A5727D86877}"/>
                </a:ext>
              </a:extLst>
            </p:cNvPr>
            <p:cNvSpPr txBox="1"/>
            <p:nvPr/>
          </p:nvSpPr>
          <p:spPr>
            <a:xfrm>
              <a:off x="5700591" y="1422777"/>
              <a:ext cx="2107477" cy="1938992"/>
            </a:xfrm>
            <a:prstGeom prst="rect">
              <a:avLst/>
            </a:prstGeom>
            <a:noFill/>
          </p:spPr>
          <p:txBody>
            <a:bodyPr wrap="square" rtlCol="0">
              <a:spAutoFit/>
            </a:bodyPr>
            <a:lstStyle/>
            <a:p>
              <a:r>
                <a:rPr lang="en-GB" sz="1200" b="0" i="0" dirty="0">
                  <a:effectLst/>
                </a:rPr>
                <a:t>The narrative proceeds as Edith journeys through the Finch House, a sprawling mansion with numerous locked rooms. As the last surviving Finch, Edith learns the stories of each of her deceased family members and records them in her journal. </a:t>
              </a:r>
              <a:endParaRPr lang="en-GB" sz="1200" dirty="0"/>
            </a:p>
          </p:txBody>
        </p:sp>
      </p:grpSp>
      <p:grpSp>
        <p:nvGrpSpPr>
          <p:cNvPr id="39" name="Group 38" descr="IMG4">
            <a:extLst>
              <a:ext uri="{FF2B5EF4-FFF2-40B4-BE49-F238E27FC236}">
                <a16:creationId xmlns:a16="http://schemas.microsoft.com/office/drawing/2014/main" id="{BB686A60-4712-236B-A81A-D735B6D5558D}"/>
              </a:ext>
            </a:extLst>
          </p:cNvPr>
          <p:cNvGrpSpPr/>
          <p:nvPr/>
        </p:nvGrpSpPr>
        <p:grpSpPr>
          <a:xfrm>
            <a:off x="6198692" y="3674487"/>
            <a:ext cx="5993308" cy="3046988"/>
            <a:chOff x="6089985" y="3523763"/>
            <a:chExt cx="5993308" cy="3046988"/>
          </a:xfrm>
        </p:grpSpPr>
        <p:pic>
          <p:nvPicPr>
            <p:cNvPr id="7" name="Picture 6" descr="A video game screen shot of a child standing in a cemetery&#10;&#10;Description automatically generated">
              <a:extLst>
                <a:ext uri="{FF2B5EF4-FFF2-40B4-BE49-F238E27FC236}">
                  <a16:creationId xmlns:a16="http://schemas.microsoft.com/office/drawing/2014/main" id="{B53AEBC5-17BA-4F69-563C-A68BBBFE1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1783" y="3799048"/>
              <a:ext cx="3791510" cy="2132724"/>
            </a:xfrm>
            <a:prstGeom prst="rect">
              <a:avLst/>
            </a:prstGeom>
          </p:spPr>
        </p:pic>
        <p:sp>
          <p:nvSpPr>
            <p:cNvPr id="14" name="TextBox 13">
              <a:extLst>
                <a:ext uri="{FF2B5EF4-FFF2-40B4-BE49-F238E27FC236}">
                  <a16:creationId xmlns:a16="http://schemas.microsoft.com/office/drawing/2014/main" id="{BDB07CDF-24F1-E1BD-983F-3C29BE7883DC}"/>
                </a:ext>
              </a:extLst>
            </p:cNvPr>
            <p:cNvSpPr txBox="1"/>
            <p:nvPr/>
          </p:nvSpPr>
          <p:spPr>
            <a:xfrm>
              <a:off x="6089985" y="3523763"/>
              <a:ext cx="2250146" cy="3046988"/>
            </a:xfrm>
            <a:prstGeom prst="rect">
              <a:avLst/>
            </a:prstGeom>
            <a:noFill/>
          </p:spPr>
          <p:txBody>
            <a:bodyPr wrap="square" rtlCol="0">
              <a:spAutoFit/>
            </a:bodyPr>
            <a:lstStyle/>
            <a:p>
              <a:r>
                <a:rPr lang="en-GB" sz="1200" b="0" i="0" dirty="0">
                  <a:effectLst/>
                </a:rPr>
                <a:t>The game ends once the player has played through the level and story of each Finch and ascended to the top of the house. Once there, Edith records how she and her mother left the Finch house, her mother’s eventual death, and Edith’s pregnancy. Through a final gameplay sequence and an ending cutscene, the player is shown that Edith died in childbirth, and the player sees Edith’s son, holding her journal, placing flowers on her grave. </a:t>
              </a:r>
              <a:endParaRPr lang="en-GB" sz="1200" dirty="0"/>
            </a:p>
          </p:txBody>
        </p:sp>
      </p:grpSp>
      <p:grpSp>
        <p:nvGrpSpPr>
          <p:cNvPr id="19" name="Group 18" descr="IMG2">
            <a:extLst>
              <a:ext uri="{FF2B5EF4-FFF2-40B4-BE49-F238E27FC236}">
                <a16:creationId xmlns:a16="http://schemas.microsoft.com/office/drawing/2014/main" id="{18D4509D-FD7C-08FE-A554-AF79B511DF9E}"/>
              </a:ext>
            </a:extLst>
          </p:cNvPr>
          <p:cNvGrpSpPr/>
          <p:nvPr/>
        </p:nvGrpSpPr>
        <p:grpSpPr>
          <a:xfrm>
            <a:off x="6198692" y="1154073"/>
            <a:ext cx="5993308" cy="2317390"/>
            <a:chOff x="-2296773" y="3802753"/>
            <a:chExt cx="5993308" cy="2317390"/>
          </a:xfrm>
        </p:grpSpPr>
        <p:pic>
          <p:nvPicPr>
            <p:cNvPr id="9" name="Picture 8" descr="A drawing of a tree&#10;&#10;Description automatically generated">
              <a:extLst>
                <a:ext uri="{FF2B5EF4-FFF2-40B4-BE49-F238E27FC236}">
                  <a16:creationId xmlns:a16="http://schemas.microsoft.com/office/drawing/2014/main" id="{A3A8BBAD-4325-AF92-594A-49AE989E5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7" y="3802753"/>
              <a:ext cx="3743162" cy="2132724"/>
            </a:xfrm>
            <a:prstGeom prst="rect">
              <a:avLst/>
            </a:prstGeom>
          </p:spPr>
        </p:pic>
        <p:sp>
          <p:nvSpPr>
            <p:cNvPr id="15" name="TextBox 14">
              <a:extLst>
                <a:ext uri="{FF2B5EF4-FFF2-40B4-BE49-F238E27FC236}">
                  <a16:creationId xmlns:a16="http://schemas.microsoft.com/office/drawing/2014/main" id="{9FA45E6A-70F9-19F5-68FD-3657391B80D9}"/>
                </a:ext>
              </a:extLst>
            </p:cNvPr>
            <p:cNvSpPr txBox="1"/>
            <p:nvPr/>
          </p:nvSpPr>
          <p:spPr>
            <a:xfrm>
              <a:off x="-2296773" y="3996485"/>
              <a:ext cx="2201799" cy="2123658"/>
            </a:xfrm>
            <a:prstGeom prst="rect">
              <a:avLst/>
            </a:prstGeom>
            <a:noFill/>
          </p:spPr>
          <p:txBody>
            <a:bodyPr wrap="square" rtlCol="0">
              <a:spAutoFit/>
            </a:bodyPr>
            <a:lstStyle/>
            <a:p>
              <a:r>
                <a:rPr lang="en-GB" sz="1200" b="0" i="0" dirty="0">
                  <a:effectLst/>
                </a:rPr>
                <a:t>The story of each Finch is told through either a level (for example in the cases of Lewis, Molly, and Gregory), or through a short piece of dialogue or visuals (such as in the cases of Odin and Sven). Each level is highly stylised, with their own unique aesthetic and gameplay mechanics. </a:t>
              </a:r>
              <a:endParaRPr lang="en-GB" sz="1200" dirty="0"/>
            </a:p>
          </p:txBody>
        </p:sp>
      </p:grpSp>
      <p:grpSp>
        <p:nvGrpSpPr>
          <p:cNvPr id="37" name="Group 36" descr="IMG1">
            <a:extLst>
              <a:ext uri="{FF2B5EF4-FFF2-40B4-BE49-F238E27FC236}">
                <a16:creationId xmlns:a16="http://schemas.microsoft.com/office/drawing/2014/main" id="{5051C54D-E1CB-A852-1909-098990747B22}"/>
              </a:ext>
            </a:extLst>
          </p:cNvPr>
          <p:cNvGrpSpPr/>
          <p:nvPr/>
        </p:nvGrpSpPr>
        <p:grpSpPr>
          <a:xfrm>
            <a:off x="6853" y="1154073"/>
            <a:ext cx="5993309" cy="2132725"/>
            <a:chOff x="-1998481" y="1209223"/>
            <a:chExt cx="5993309" cy="2132725"/>
          </a:xfrm>
        </p:grpSpPr>
        <p:sp>
          <p:nvSpPr>
            <p:cNvPr id="12" name="TextBox 11">
              <a:extLst>
                <a:ext uri="{FF2B5EF4-FFF2-40B4-BE49-F238E27FC236}">
                  <a16:creationId xmlns:a16="http://schemas.microsoft.com/office/drawing/2014/main" id="{04B215D5-F5E4-232B-F660-28BF6431CD4B}"/>
                </a:ext>
              </a:extLst>
            </p:cNvPr>
            <p:cNvSpPr txBox="1"/>
            <p:nvPr/>
          </p:nvSpPr>
          <p:spPr>
            <a:xfrm>
              <a:off x="-1998481" y="1301556"/>
              <a:ext cx="2201799" cy="1938992"/>
            </a:xfrm>
            <a:prstGeom prst="rect">
              <a:avLst/>
            </a:prstGeom>
            <a:noFill/>
          </p:spPr>
          <p:txBody>
            <a:bodyPr wrap="square" lIns="91440" tIns="45720" rIns="91440" bIns="45720" rtlCol="0" anchor="t">
              <a:spAutoFit/>
            </a:bodyPr>
            <a:lstStyle/>
            <a:p>
              <a:r>
                <a:rPr lang="en-GB" sz="1200" b="0" i="0" dirty="0">
                  <a:effectLst/>
                  <a:ea typeface="Calibri"/>
                  <a:cs typeface="Calibri"/>
                </a:rPr>
                <a:t>This story follows that of Edith Finch, a young woman pregnant with her first child, as she explores her family home. The game is delivered through the frame of a journal Edith </a:t>
              </a:r>
              <a:r>
                <a:rPr lang="en-GB" sz="1200" dirty="0">
                  <a:ea typeface="Calibri"/>
                  <a:cs typeface="Calibri"/>
                </a:rPr>
                <a:t>creates for her</a:t>
              </a:r>
              <a:r>
                <a:rPr lang="en-GB" sz="1200" b="0" i="0" dirty="0">
                  <a:effectLst/>
                  <a:ea typeface="Calibri"/>
                  <a:cs typeface="Calibri"/>
                </a:rPr>
                <a:t> child, who is shown in both the beginning and ending cutscenes of the game. </a:t>
              </a:r>
              <a:endParaRPr lang="en-GB" sz="1200" dirty="0">
                <a:ea typeface="Calibri"/>
                <a:cs typeface="Calibri"/>
              </a:endParaRPr>
            </a:p>
          </p:txBody>
        </p:sp>
        <p:pic>
          <p:nvPicPr>
            <p:cNvPr id="33" name="Picture 32" descr="A railing on a bridge&#10;&#10;Description automatically generated">
              <a:extLst>
                <a:ext uri="{FF2B5EF4-FFF2-40B4-BE49-F238E27FC236}">
                  <a16:creationId xmlns:a16="http://schemas.microsoft.com/office/drawing/2014/main" id="{3BB370ED-311C-3F48-903C-8B1095A5AB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318" y="1209223"/>
              <a:ext cx="3791510" cy="2132725"/>
            </a:xfrm>
            <a:prstGeom prst="rect">
              <a:avLst/>
            </a:prstGeom>
          </p:spPr>
        </p:pic>
      </p:grpSp>
      <p:sp>
        <p:nvSpPr>
          <p:cNvPr id="5" name="Slide Number Placeholder 4">
            <a:extLst>
              <a:ext uri="{FF2B5EF4-FFF2-40B4-BE49-F238E27FC236}">
                <a16:creationId xmlns:a16="http://schemas.microsoft.com/office/drawing/2014/main" id="{DE8A0B30-0D91-722F-A16E-43ED2C58F78F}"/>
              </a:ext>
            </a:extLst>
          </p:cNvPr>
          <p:cNvSpPr>
            <a:spLocks noGrp="1"/>
          </p:cNvSpPr>
          <p:nvPr>
            <p:ph type="sldNum" sz="quarter" idx="12"/>
          </p:nvPr>
        </p:nvSpPr>
        <p:spPr/>
        <p:txBody>
          <a:bodyPr/>
          <a:lstStyle/>
          <a:p>
            <a:fld id="{330EA680-D336-4FF7-8B7A-9848BB0A1C32}" type="slidenum">
              <a:rPr lang="en-US" smtClean="0"/>
              <a:t>4</a:t>
            </a:fld>
            <a:endParaRPr lang="en-US" dirty="0"/>
          </a:p>
        </p:txBody>
      </p:sp>
      <p:sp>
        <p:nvSpPr>
          <p:cNvPr id="6" name="Date Placeholder 5">
            <a:extLst>
              <a:ext uri="{FF2B5EF4-FFF2-40B4-BE49-F238E27FC236}">
                <a16:creationId xmlns:a16="http://schemas.microsoft.com/office/drawing/2014/main" id="{66CE3276-8FFF-C70C-7A1F-D58DC637BF54}"/>
              </a:ext>
            </a:extLst>
          </p:cNvPr>
          <p:cNvSpPr>
            <a:spLocks noGrp="1"/>
          </p:cNvSpPr>
          <p:nvPr>
            <p:ph type="dt" sz="half" idx="10"/>
          </p:nvPr>
        </p:nvSpPr>
        <p:spPr/>
        <p:txBody>
          <a:bodyPr/>
          <a:lstStyle/>
          <a:p>
            <a:r>
              <a:rPr lang="en-US" dirty="0"/>
              <a:t>WRoEF: 2/9</a:t>
            </a:r>
          </a:p>
        </p:txBody>
      </p:sp>
    </p:spTree>
    <p:extLst>
      <p:ext uri="{BB962C8B-B14F-4D97-AF65-F5344CB8AC3E}">
        <p14:creationId xmlns:p14="http://schemas.microsoft.com/office/powerpoint/2010/main" val="1821493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C2CF0-9E44-27D8-12A2-13AEAEEEE399}"/>
              </a:ext>
            </a:extLst>
          </p:cNvPr>
          <p:cNvSpPr>
            <a:spLocks noGrp="1"/>
          </p:cNvSpPr>
          <p:nvPr>
            <p:ph type="title"/>
          </p:nvPr>
        </p:nvSpPr>
        <p:spPr>
          <a:xfrm>
            <a:off x="0" y="0"/>
            <a:ext cx="10515600" cy="1325563"/>
          </a:xfrm>
        </p:spPr>
        <p:txBody>
          <a:bodyPr>
            <a:normAutofit/>
          </a:bodyPr>
          <a:lstStyle/>
          <a:p>
            <a:r>
              <a:rPr lang="en-GB" sz="3200" dirty="0"/>
              <a:t>Takeaways – </a:t>
            </a:r>
            <a:r>
              <a:rPr lang="en-US" sz="3200" dirty="0"/>
              <a:t>Player Motivations: Intrinsic Motivation</a:t>
            </a:r>
            <a:endParaRPr lang="en-GB" sz="3200" dirty="0"/>
          </a:p>
        </p:txBody>
      </p:sp>
      <p:sp>
        <p:nvSpPr>
          <p:cNvPr id="4" name="TextBox 3">
            <a:extLst>
              <a:ext uri="{FF2B5EF4-FFF2-40B4-BE49-F238E27FC236}">
                <a16:creationId xmlns:a16="http://schemas.microsoft.com/office/drawing/2014/main" id="{AED3ABA0-6CAA-558B-83C9-BC4D5FC071CC}"/>
              </a:ext>
            </a:extLst>
          </p:cNvPr>
          <p:cNvSpPr txBox="1"/>
          <p:nvPr/>
        </p:nvSpPr>
        <p:spPr>
          <a:xfrm>
            <a:off x="81280" y="1027906"/>
            <a:ext cx="12192000" cy="5116850"/>
          </a:xfrm>
          <a:prstGeom prst="rect">
            <a:avLst/>
          </a:prstGeom>
          <a:noFill/>
        </p:spPr>
        <p:txBody>
          <a:bodyPr wrap="square">
            <a:spAutoFit/>
          </a:bodyPr>
          <a:lstStyle/>
          <a:p>
            <a:pPr>
              <a:lnSpc>
                <a:spcPct val="107000"/>
              </a:lnSpc>
              <a:spcAft>
                <a:spcPts val="800"/>
              </a:spcAft>
            </a:pPr>
            <a:r>
              <a:rPr lang="en-GB" sz="1600" kern="100" dirty="0">
                <a:effectLst/>
                <a:ea typeface="Calibri" panose="020F0502020204030204" pitchFamily="34" charset="0"/>
                <a:cs typeface="Times New Roman" panose="02020603050405020304" pitchFamily="18" charset="0"/>
              </a:rPr>
              <a:t>Based on the Self-Determination Theory (SDT), intrinsic motivation can be broken down into three categories: Competence, Autonomy, and Relatedness. </a:t>
            </a:r>
            <a:r>
              <a:rPr lang="en-GB" sz="1600" kern="100" dirty="0">
                <a:effectLst/>
                <a:ea typeface="Calibri" panose="020F0502020204030204" pitchFamily="34" charset="0"/>
                <a:cs typeface="Calibri" panose="020F0502020204030204" pitchFamily="34" charset="0"/>
              </a:rPr>
              <a:t>(Ryan and Deci, 2000)</a:t>
            </a:r>
          </a:p>
          <a:p>
            <a:pPr marL="285750" indent="-285750">
              <a:lnSpc>
                <a:spcPct val="107000"/>
              </a:lnSpc>
              <a:spcAft>
                <a:spcPts val="800"/>
              </a:spcAft>
              <a:buFont typeface="Arial" panose="020B0604020202020204" pitchFamily="34" charset="0"/>
              <a:buChar char="•"/>
            </a:pPr>
            <a:r>
              <a:rPr lang="en-GB" sz="1600" kern="100" dirty="0">
                <a:effectLst/>
                <a:ea typeface="Calibri" panose="020F0502020204030204" pitchFamily="34" charset="0"/>
                <a:cs typeface="Calibri" panose="020F0502020204030204" pitchFamily="34" charset="0"/>
              </a:rPr>
              <a:t>Need </a:t>
            </a:r>
            <a:r>
              <a:rPr lang="en-GB" sz="1600" kern="100" dirty="0">
                <a:ea typeface="Calibri" panose="020F0502020204030204" pitchFamily="34" charset="0"/>
                <a:cs typeface="Calibri" panose="020F0502020204030204" pitchFamily="34" charset="0"/>
              </a:rPr>
              <a:t>for Competence: A desire for mastery, progression, and control over our environments.</a:t>
            </a:r>
          </a:p>
          <a:p>
            <a:pPr marL="285750" indent="-285750">
              <a:lnSpc>
                <a:spcPct val="107000"/>
              </a:lnSpc>
              <a:spcAft>
                <a:spcPts val="800"/>
              </a:spcAft>
              <a:buFont typeface="Arial" panose="020B0604020202020204" pitchFamily="34" charset="0"/>
              <a:buChar char="•"/>
            </a:pPr>
            <a:r>
              <a:rPr lang="en-GB" sz="1600" kern="100" dirty="0">
                <a:effectLst/>
                <a:ea typeface="Calibri" panose="020F0502020204030204" pitchFamily="34" charset="0"/>
                <a:cs typeface="Calibri" panose="020F0502020204030204" pitchFamily="34" charset="0"/>
              </a:rPr>
              <a:t>Need for Autonomy: </a:t>
            </a:r>
            <a:r>
              <a:rPr lang="en-GB" sz="1600" kern="100" dirty="0">
                <a:ea typeface="Calibri" panose="020F0502020204030204" pitchFamily="34" charset="0"/>
                <a:cs typeface="Calibri" panose="020F0502020204030204" pitchFamily="34" charset="0"/>
              </a:rPr>
              <a:t>A desire for “meaningful choice, self-expression, and free will.”</a:t>
            </a:r>
          </a:p>
          <a:p>
            <a:pPr marL="285750" indent="-285750">
              <a:lnSpc>
                <a:spcPct val="107000"/>
              </a:lnSpc>
              <a:spcAft>
                <a:spcPts val="800"/>
              </a:spcAft>
              <a:buFont typeface="Arial" panose="020B0604020202020204" pitchFamily="34" charset="0"/>
              <a:buChar char="•"/>
            </a:pPr>
            <a:r>
              <a:rPr lang="en-GB" sz="1600" kern="100" dirty="0">
                <a:effectLst/>
                <a:ea typeface="Calibri" panose="020F0502020204030204" pitchFamily="34" charset="0"/>
                <a:cs typeface="Calibri" panose="020F0502020204030204" pitchFamily="34" charset="0"/>
              </a:rPr>
              <a:t>Need for Relatedness: A desire to feel affiliated or connected with, or understood by, others</a:t>
            </a:r>
            <a:r>
              <a:rPr lang="en-GB" sz="1600" kern="100" dirty="0">
                <a:ea typeface="Calibri" panose="020F0502020204030204" pitchFamily="34" charset="0"/>
                <a:cs typeface="Times New Roman" panose="02020603050405020304" pitchFamily="18" charset="0"/>
              </a:rPr>
              <a:t>.</a:t>
            </a:r>
          </a:p>
          <a:p>
            <a:pPr>
              <a:lnSpc>
                <a:spcPct val="107000"/>
              </a:lnSpc>
              <a:spcAft>
                <a:spcPts val="800"/>
              </a:spcAft>
            </a:pPr>
            <a:r>
              <a:rPr lang="en-GB" sz="1600" kern="100" dirty="0">
                <a:effectLst/>
                <a:ea typeface="Calibri" panose="020F0502020204030204" pitchFamily="34" charset="0"/>
                <a:cs typeface="Calibri" panose="020F0502020204030204" pitchFamily="34" charset="0"/>
              </a:rPr>
              <a:t>(Hodent, 2017, pg. 66)</a:t>
            </a:r>
            <a:endParaRPr lang="en-GB" sz="16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600" kern="100" dirty="0">
                <a:effectLst/>
                <a:ea typeface="Calibri" panose="020F0502020204030204" pitchFamily="34" charset="0"/>
                <a:cs typeface="Calibri" panose="020F0502020204030204" pitchFamily="34" charset="0"/>
              </a:rPr>
              <a:t>With these definitions in mind, there is a level of competence to the intrinsic motivations of all three games, with an especially strong emphasis prevalent in </a:t>
            </a:r>
            <a:r>
              <a:rPr lang="en-GB" sz="1600" i="1" kern="100" dirty="0">
                <a:effectLst/>
                <a:ea typeface="Calibri" panose="020F0502020204030204" pitchFamily="34" charset="0"/>
                <a:cs typeface="Calibri" panose="020F0502020204030204" pitchFamily="34" charset="0"/>
              </a:rPr>
              <a:t>Myst</a:t>
            </a:r>
            <a:r>
              <a:rPr lang="en-GB" sz="1600" kern="100" dirty="0">
                <a:effectLst/>
                <a:ea typeface="Calibri" panose="020F0502020204030204" pitchFamily="34" charset="0"/>
                <a:cs typeface="Calibri" panose="020F0502020204030204" pitchFamily="34" charset="0"/>
              </a:rPr>
              <a:t>. In </a:t>
            </a:r>
            <a:r>
              <a:rPr lang="en-GB" sz="1600" i="1" kern="100" dirty="0">
                <a:effectLst/>
                <a:ea typeface="Calibri" panose="020F0502020204030204" pitchFamily="34" charset="0"/>
                <a:cs typeface="Calibri" panose="020F0502020204030204" pitchFamily="34" charset="0"/>
              </a:rPr>
              <a:t>WRoEF, </a:t>
            </a:r>
            <a:r>
              <a:rPr lang="en-GB" sz="1600" kern="100" dirty="0">
                <a:effectLst/>
                <a:ea typeface="Calibri" panose="020F0502020204030204" pitchFamily="34" charset="0"/>
                <a:cs typeface="Calibri" panose="020F0502020204030204" pitchFamily="34" charset="0"/>
              </a:rPr>
              <a:t>the need for competence is seen in the completion of each level, reinforced by the extrinsic reward of seeing the family tree being filled out.</a:t>
            </a:r>
            <a:endParaRPr lang="en-GB" sz="16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600" kern="100" dirty="0">
                <a:effectLst/>
                <a:ea typeface="Calibri" panose="020F0502020204030204" pitchFamily="34" charset="0"/>
                <a:cs typeface="Calibri" panose="020F0502020204030204" pitchFamily="34" charset="0"/>
              </a:rPr>
              <a:t>In </a:t>
            </a:r>
            <a:r>
              <a:rPr lang="en-GB" sz="1600" i="1" kern="100" dirty="0">
                <a:effectLst/>
                <a:ea typeface="Calibri" panose="020F0502020204030204" pitchFamily="34" charset="0"/>
                <a:cs typeface="Calibri" panose="020F0502020204030204" pitchFamily="34" charset="0"/>
              </a:rPr>
              <a:t>GH, </a:t>
            </a:r>
            <a:r>
              <a:rPr lang="en-GB" sz="1600" kern="100" dirty="0">
                <a:effectLst/>
                <a:ea typeface="Calibri" panose="020F0502020204030204" pitchFamily="34" charset="0"/>
                <a:cs typeface="Calibri" panose="020F0502020204030204" pitchFamily="34" charset="0"/>
              </a:rPr>
              <a:t>the need for competence is fulfilled in the unlocking of various rooms in the house, discovery of secrets and lore, and the gathering of information. And in </a:t>
            </a:r>
            <a:r>
              <a:rPr lang="en-GB" sz="1600" i="1" kern="100" dirty="0">
                <a:effectLst/>
                <a:ea typeface="Calibri" panose="020F0502020204030204" pitchFamily="34" charset="0"/>
                <a:cs typeface="Calibri" panose="020F0502020204030204" pitchFamily="34" charset="0"/>
              </a:rPr>
              <a:t>Myst</a:t>
            </a:r>
            <a:r>
              <a:rPr lang="en-GB" sz="1600" kern="100" dirty="0">
                <a:effectLst/>
                <a:ea typeface="Calibri" panose="020F0502020204030204" pitchFamily="34" charset="0"/>
                <a:cs typeface="Calibri" panose="020F0502020204030204" pitchFamily="34" charset="0"/>
              </a:rPr>
              <a:t>, the need for competence is highlighted through the completion of difficult puzzles.</a:t>
            </a:r>
            <a:endParaRPr lang="en-GB" sz="16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600" kern="100" dirty="0">
                <a:effectLst/>
                <a:ea typeface="Calibri" panose="020F0502020204030204" pitchFamily="34" charset="0"/>
                <a:cs typeface="Calibri" panose="020F0502020204030204" pitchFamily="34" charset="0"/>
              </a:rPr>
              <a:t>Autonomy is evident, if to a lesser extent. In </a:t>
            </a:r>
            <a:r>
              <a:rPr lang="en-GB" sz="1600" i="1" kern="100" dirty="0">
                <a:effectLst/>
                <a:ea typeface="Calibri" panose="020F0502020204030204" pitchFamily="34" charset="0"/>
                <a:cs typeface="Calibri" panose="020F0502020204030204" pitchFamily="34" charset="0"/>
              </a:rPr>
              <a:t>Myst </a:t>
            </a:r>
            <a:r>
              <a:rPr lang="en-GB" sz="1600" kern="100" dirty="0">
                <a:effectLst/>
                <a:ea typeface="Calibri" panose="020F0502020204030204" pitchFamily="34" charset="0"/>
                <a:cs typeface="Calibri" panose="020F0502020204030204" pitchFamily="34" charset="0"/>
              </a:rPr>
              <a:t>and </a:t>
            </a:r>
            <a:r>
              <a:rPr lang="en-GB" sz="1600" i="1" kern="100" dirty="0">
                <a:effectLst/>
                <a:ea typeface="Calibri" panose="020F0502020204030204" pitchFamily="34" charset="0"/>
                <a:cs typeface="Calibri" panose="020F0502020204030204" pitchFamily="34" charset="0"/>
              </a:rPr>
              <a:t>GH</a:t>
            </a:r>
            <a:r>
              <a:rPr lang="en-GB" sz="1600" kern="100" dirty="0">
                <a:effectLst/>
                <a:ea typeface="Calibri" panose="020F0502020204030204" pitchFamily="34" charset="0"/>
                <a:cs typeface="Calibri" panose="020F0502020204030204" pitchFamily="34" charset="0"/>
              </a:rPr>
              <a:t>, objectives can be completed in whatever order the player wishes. Ages in </a:t>
            </a:r>
            <a:r>
              <a:rPr lang="en-GB" sz="1600" i="1" kern="100" dirty="0">
                <a:effectLst/>
                <a:ea typeface="Calibri" panose="020F0502020204030204" pitchFamily="34" charset="0"/>
                <a:cs typeface="Calibri" panose="020F0502020204030204" pitchFamily="34" charset="0"/>
              </a:rPr>
              <a:t>Myst </a:t>
            </a:r>
            <a:r>
              <a:rPr lang="en-GB" sz="1600" kern="100" dirty="0">
                <a:effectLst/>
                <a:ea typeface="Calibri" panose="020F0502020204030204" pitchFamily="34" charset="0"/>
                <a:cs typeface="Calibri" panose="020F0502020204030204" pitchFamily="34" charset="0"/>
              </a:rPr>
              <a:t>and rooms in </a:t>
            </a:r>
            <a:r>
              <a:rPr lang="en-GB" sz="1600" i="1" kern="100" dirty="0">
                <a:effectLst/>
                <a:ea typeface="Calibri" panose="020F0502020204030204" pitchFamily="34" charset="0"/>
                <a:cs typeface="Calibri" panose="020F0502020204030204" pitchFamily="34" charset="0"/>
              </a:rPr>
              <a:t>GH </a:t>
            </a:r>
            <a:r>
              <a:rPr lang="en-GB" sz="1600" kern="100" dirty="0">
                <a:effectLst/>
                <a:ea typeface="Calibri" panose="020F0502020204030204" pitchFamily="34" charset="0"/>
                <a:cs typeface="Calibri" panose="020F0502020204030204" pitchFamily="34" charset="0"/>
              </a:rPr>
              <a:t>can be unlocked and explored in any order. However, there is only one solution to each puzzle in </a:t>
            </a:r>
            <a:r>
              <a:rPr lang="en-GB" sz="1600" i="1" kern="100" dirty="0">
                <a:effectLst/>
                <a:ea typeface="Calibri" panose="020F0502020204030204" pitchFamily="34" charset="0"/>
                <a:cs typeface="Calibri" panose="020F0502020204030204" pitchFamily="34" charset="0"/>
              </a:rPr>
              <a:t>Myst</a:t>
            </a:r>
            <a:r>
              <a:rPr lang="en-GB" sz="1600" kern="100" dirty="0">
                <a:effectLst/>
                <a:ea typeface="Calibri" panose="020F0502020204030204" pitchFamily="34" charset="0"/>
                <a:cs typeface="Calibri" panose="020F0502020204030204" pitchFamily="34" charset="0"/>
              </a:rPr>
              <a:t>, and only one golden path in </a:t>
            </a:r>
            <a:r>
              <a:rPr lang="en-GB" sz="1600" i="1" kern="100" dirty="0">
                <a:effectLst/>
                <a:ea typeface="Calibri" panose="020F0502020204030204" pitchFamily="34" charset="0"/>
                <a:cs typeface="Calibri" panose="020F0502020204030204" pitchFamily="34" charset="0"/>
              </a:rPr>
              <a:t>WRoEF, </a:t>
            </a:r>
            <a:r>
              <a:rPr lang="en-GB" sz="1600" kern="100" dirty="0">
                <a:effectLst/>
                <a:ea typeface="Calibri" panose="020F0502020204030204" pitchFamily="34" charset="0"/>
                <a:cs typeface="Calibri" panose="020F0502020204030204" pitchFamily="34" charset="0"/>
              </a:rPr>
              <a:t>which has a more linear narrative.</a:t>
            </a:r>
            <a:endParaRPr lang="en-GB" sz="16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600" kern="100" dirty="0">
                <a:effectLst/>
                <a:ea typeface="Calibri" panose="020F0502020204030204" pitchFamily="34" charset="0"/>
                <a:cs typeface="Calibri" panose="020F0502020204030204" pitchFamily="34" charset="0"/>
              </a:rPr>
              <a:t>The need for relatedness may play a role narratively, with the player seeking to relate to, understand, and connect with characters in the various games, although this need is usually more applicable to multiplayer or social games.</a:t>
            </a:r>
            <a:endParaRPr lang="en-GB" sz="1600" kern="100" dirty="0">
              <a:effectLst/>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F690A195-221E-0FA5-59D4-2F394EE8C041}"/>
              </a:ext>
            </a:extLst>
          </p:cNvPr>
          <p:cNvSpPr>
            <a:spLocks noGrp="1"/>
          </p:cNvSpPr>
          <p:nvPr>
            <p:ph type="sldNum" sz="quarter" idx="12"/>
          </p:nvPr>
        </p:nvSpPr>
        <p:spPr/>
        <p:txBody>
          <a:bodyPr/>
          <a:lstStyle/>
          <a:p>
            <a:fld id="{330EA680-D336-4FF7-8B7A-9848BB0A1C32}" type="slidenum">
              <a:rPr lang="en-US" smtClean="0"/>
              <a:t>40</a:t>
            </a:fld>
            <a:endParaRPr lang="en-US" dirty="0"/>
          </a:p>
        </p:txBody>
      </p:sp>
      <p:sp>
        <p:nvSpPr>
          <p:cNvPr id="7" name="Date Placeholder 6">
            <a:extLst>
              <a:ext uri="{FF2B5EF4-FFF2-40B4-BE49-F238E27FC236}">
                <a16:creationId xmlns:a16="http://schemas.microsoft.com/office/drawing/2014/main" id="{CF917617-4835-2CF2-AEBA-345613B26FC0}"/>
              </a:ext>
            </a:extLst>
          </p:cNvPr>
          <p:cNvSpPr>
            <a:spLocks noGrp="1"/>
          </p:cNvSpPr>
          <p:nvPr>
            <p:ph type="dt" sz="half" idx="10"/>
          </p:nvPr>
        </p:nvSpPr>
        <p:spPr/>
        <p:txBody>
          <a:bodyPr/>
          <a:lstStyle/>
          <a:p>
            <a:r>
              <a:rPr lang="en-US" dirty="0"/>
              <a:t>Takeaways: 5/5</a:t>
            </a:r>
          </a:p>
        </p:txBody>
      </p:sp>
    </p:spTree>
    <p:extLst>
      <p:ext uri="{BB962C8B-B14F-4D97-AF65-F5344CB8AC3E}">
        <p14:creationId xmlns:p14="http://schemas.microsoft.com/office/powerpoint/2010/main" val="2894313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3D6E-56E8-6915-8976-4DF1B9C2B5FC}"/>
              </a:ext>
            </a:extLst>
          </p:cNvPr>
          <p:cNvSpPr>
            <a:spLocks noGrp="1"/>
          </p:cNvSpPr>
          <p:nvPr>
            <p:ph type="title"/>
          </p:nvPr>
        </p:nvSpPr>
        <p:spPr>
          <a:xfrm>
            <a:off x="0" y="0"/>
            <a:ext cx="10515600" cy="375920"/>
          </a:xfrm>
        </p:spPr>
        <p:txBody>
          <a:bodyPr>
            <a:normAutofit fontScale="90000"/>
          </a:bodyPr>
          <a:lstStyle/>
          <a:p>
            <a:r>
              <a:rPr lang="en-GB" sz="2800" dirty="0"/>
              <a:t>References</a:t>
            </a:r>
          </a:p>
        </p:txBody>
      </p:sp>
      <p:sp>
        <p:nvSpPr>
          <p:cNvPr id="6" name="TextBox 5">
            <a:extLst>
              <a:ext uri="{FF2B5EF4-FFF2-40B4-BE49-F238E27FC236}">
                <a16:creationId xmlns:a16="http://schemas.microsoft.com/office/drawing/2014/main" id="{7730EA2C-3E1D-B83E-8F5F-B633E24B9EAE}"/>
              </a:ext>
            </a:extLst>
          </p:cNvPr>
          <p:cNvSpPr txBox="1"/>
          <p:nvPr/>
        </p:nvSpPr>
        <p:spPr>
          <a:xfrm>
            <a:off x="0" y="375921"/>
            <a:ext cx="12192000" cy="6155468"/>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GB" sz="1100" dirty="0">
                <a:effectLst/>
              </a:rPr>
              <a:t>Alexander, L. (2013). </a:t>
            </a:r>
            <a:r>
              <a:rPr lang="en-GB" sz="1100" i="1" dirty="0">
                <a:effectLst/>
              </a:rPr>
              <a:t>How Gone Home’s design constraints lead to a powerful story</a:t>
            </a:r>
            <a:r>
              <a:rPr lang="en-GB" sz="1100" dirty="0">
                <a:effectLst/>
              </a:rPr>
              <a:t>. [online] Game Developer. Available at: https://www.gamedeveloper.com/design/how-i-gone-home-i-s-design-constraints-lead-to-a-powerful-story [Accessed 30 Oct. 2023].</a:t>
            </a:r>
          </a:p>
          <a:p>
            <a:pPr marL="171450" indent="-171450">
              <a:lnSpc>
                <a:spcPct val="150000"/>
              </a:lnSpc>
              <a:buFont typeface="Arial" panose="020B0604020202020204" pitchFamily="34" charset="0"/>
              <a:buChar char="•"/>
            </a:pPr>
            <a:r>
              <a:rPr lang="en-GB" sz="1100" dirty="0">
                <a:effectLst/>
              </a:rPr>
              <a:t>Carpenter, N. (2019). </a:t>
            </a:r>
            <a:r>
              <a:rPr lang="en-GB" sz="1100" i="1" dirty="0">
                <a:effectLst/>
              </a:rPr>
              <a:t>Why Gone Home is the most important game of the decade</a:t>
            </a:r>
            <a:r>
              <a:rPr lang="en-GB" sz="1100" dirty="0">
                <a:effectLst/>
              </a:rPr>
              <a:t>. [online] Polygon. Available at: https://www.polygon.com/2019/11/13/20963006/gone-home-most-important-game-of-the-decade [Accessed 1 Nov. 2023].</a:t>
            </a:r>
          </a:p>
          <a:p>
            <a:pPr marL="171450" indent="-171450">
              <a:lnSpc>
                <a:spcPct val="150000"/>
              </a:lnSpc>
              <a:buFont typeface="Arial" panose="020B0604020202020204" pitchFamily="34" charset="0"/>
              <a:buChar char="•"/>
            </a:pPr>
            <a:r>
              <a:rPr lang="en-GB" sz="1100" dirty="0">
                <a:effectLst/>
              </a:rPr>
              <a:t>Csikszentmihalyi, M. (2014). </a:t>
            </a:r>
            <a:r>
              <a:rPr lang="en-GB" sz="1100" i="1" dirty="0">
                <a:effectLst/>
              </a:rPr>
              <a:t>Flow and the Foundations of Positive Psychology: The Collected Works of Mihaly Csikszentmihalyi</a:t>
            </a:r>
            <a:r>
              <a:rPr lang="en-GB" sz="1100" dirty="0">
                <a:effectLst/>
              </a:rPr>
              <a:t>. 1st ed. Springer Dordrecht.</a:t>
            </a:r>
          </a:p>
          <a:p>
            <a:pPr marL="171450" indent="-171450">
              <a:lnSpc>
                <a:spcPct val="150000"/>
              </a:lnSpc>
              <a:buFont typeface="Arial" panose="020B0604020202020204" pitchFamily="34" charset="0"/>
              <a:buChar char="•"/>
            </a:pPr>
            <a:r>
              <a:rPr lang="en-GB" sz="1100" dirty="0">
                <a:effectLst/>
              </a:rPr>
              <a:t>Cyan Games (n.d.). </a:t>
            </a:r>
            <a:r>
              <a:rPr lang="en-GB" sz="1100" i="1" dirty="0">
                <a:effectLst/>
              </a:rPr>
              <a:t>Myst | Cyan</a:t>
            </a:r>
            <a:r>
              <a:rPr lang="en-GB" sz="1100" dirty="0">
                <a:effectLst/>
              </a:rPr>
              <a:t>. [online] cyan.com. Available at: https://cyan.com/games/myst/ [Accessed 2 Nov. 2023].</a:t>
            </a:r>
          </a:p>
          <a:p>
            <a:pPr marL="171450" indent="-171450">
              <a:lnSpc>
                <a:spcPct val="150000"/>
              </a:lnSpc>
              <a:buFont typeface="Arial" panose="020B0604020202020204" pitchFamily="34" charset="0"/>
              <a:buChar char="•"/>
            </a:pPr>
            <a:r>
              <a:rPr lang="en-GB" sz="1100" dirty="0">
                <a:effectLst/>
              </a:rPr>
              <a:t>Cyan Games (n.d.). </a:t>
            </a:r>
            <a:r>
              <a:rPr lang="en-GB" sz="1100" i="1" dirty="0">
                <a:effectLst/>
              </a:rPr>
              <a:t>Myst Online: Uru Live - Home</a:t>
            </a:r>
            <a:r>
              <a:rPr lang="en-GB" sz="1100" dirty="0">
                <a:effectLst/>
              </a:rPr>
              <a:t>. [online] mystonline.com. Available at: https://mystonline.com/en/ [Accessed 2 Nov. 2023].</a:t>
            </a:r>
          </a:p>
          <a:p>
            <a:pPr marL="171450" indent="-171450">
              <a:lnSpc>
                <a:spcPct val="150000"/>
              </a:lnSpc>
              <a:buFont typeface="Arial" panose="020B0604020202020204" pitchFamily="34" charset="0"/>
              <a:buChar char="•"/>
            </a:pPr>
            <a:r>
              <a:rPr lang="en-GB" sz="1100" dirty="0">
                <a:effectLst/>
              </a:rPr>
              <a:t>Fabricatore, C. (2007). </a:t>
            </a:r>
            <a:r>
              <a:rPr lang="en-GB" sz="1100" i="1" dirty="0">
                <a:effectLst/>
              </a:rPr>
              <a:t>Gameplay and Game Mechanics Design: a Key to Quality in Videogames</a:t>
            </a:r>
            <a:r>
              <a:rPr lang="en-GB" sz="1100" dirty="0">
                <a:effectLst/>
              </a:rPr>
              <a:t>. [online] </a:t>
            </a:r>
            <a:r>
              <a:rPr lang="en-GB" sz="1100" i="1" dirty="0">
                <a:effectLst/>
              </a:rPr>
              <a:t>OECD</a:t>
            </a:r>
            <a:r>
              <a:rPr lang="en-GB" sz="1100" dirty="0">
                <a:effectLst/>
              </a:rPr>
              <a:t>. Available at: https://www.oecd.org/education/ceri/39414829.pdf [Accessed 30 Oct. 2023].</a:t>
            </a:r>
          </a:p>
          <a:p>
            <a:pPr marL="171450" indent="-171450">
              <a:lnSpc>
                <a:spcPct val="150000"/>
              </a:lnSpc>
              <a:buFont typeface="Arial" panose="020B0604020202020204" pitchFamily="34" charset="0"/>
              <a:buChar char="•"/>
            </a:pPr>
            <a:r>
              <a:rPr lang="en-GB" sz="1100" dirty="0">
                <a:effectLst/>
              </a:rPr>
              <a:t>Fernández-Vara, C. (2019). </a:t>
            </a:r>
            <a:r>
              <a:rPr lang="en-GB" sz="1100" i="1" dirty="0">
                <a:effectLst/>
              </a:rPr>
              <a:t>Introduction to Game Analysis</a:t>
            </a:r>
            <a:r>
              <a:rPr lang="en-GB" sz="1100" dirty="0">
                <a:effectLst/>
              </a:rPr>
              <a:t>. 2nd ed. [online] Taylor &amp; Francis Group. Available at: https://ebookcentral.proquest.com/lib/abertay/detail.action?docID=5646038 [Accessed 26 Oct. 2023].</a:t>
            </a:r>
          </a:p>
          <a:p>
            <a:pPr marL="171450" indent="-171450">
              <a:lnSpc>
                <a:spcPct val="150000"/>
              </a:lnSpc>
              <a:buFont typeface="Arial" panose="020B0604020202020204" pitchFamily="34" charset="0"/>
              <a:buChar char="•"/>
            </a:pPr>
            <a:r>
              <a:rPr lang="en-GB" sz="1100" dirty="0">
                <a:effectLst/>
              </a:rPr>
              <a:t>Fournier, H. (2002). </a:t>
            </a:r>
            <a:r>
              <a:rPr lang="en-GB" sz="1100" i="1" dirty="0">
                <a:effectLst/>
              </a:rPr>
              <a:t>Myst Review - AdventureGamers.com</a:t>
            </a:r>
            <a:r>
              <a:rPr lang="en-GB" sz="1100" dirty="0">
                <a:effectLst/>
              </a:rPr>
              <a:t>. [online] AdventureGamers.com. Available at: https://web.archive.org/web/20141213023453/http://www.adventuregamers.com/articles/view/17473 [Accessed 18 Nov. 2023]. Archived from the original, 13 Dec. 2014.</a:t>
            </a:r>
          </a:p>
          <a:p>
            <a:pPr marL="171450" indent="-171450">
              <a:lnSpc>
                <a:spcPct val="150000"/>
              </a:lnSpc>
              <a:buFont typeface="Arial" panose="020B0604020202020204" pitchFamily="34" charset="0"/>
              <a:buChar char="•"/>
            </a:pPr>
            <a:r>
              <a:rPr lang="en-GB" sz="1100" dirty="0">
                <a:effectLst/>
              </a:rPr>
              <a:t>Fullbright Games (n.d.). </a:t>
            </a:r>
            <a:r>
              <a:rPr lang="en-GB" sz="1100" i="1" dirty="0">
                <a:effectLst/>
              </a:rPr>
              <a:t>Gone Home: A Story Exploration Video Game</a:t>
            </a:r>
            <a:r>
              <a:rPr lang="en-GB" sz="1100" dirty="0">
                <a:effectLst/>
              </a:rPr>
              <a:t>. [online] gonehome.com. Available at: https://gonehome.com/ [Accessed 28 Oct. 2023].</a:t>
            </a:r>
          </a:p>
          <a:p>
            <a:pPr marL="171450" indent="-171450">
              <a:lnSpc>
                <a:spcPct val="150000"/>
              </a:lnSpc>
              <a:buFont typeface="Arial" panose="020B0604020202020204" pitchFamily="34" charset="0"/>
              <a:buChar char="•"/>
            </a:pPr>
            <a:r>
              <a:rPr lang="en-GB" sz="1100" dirty="0">
                <a:effectLst/>
              </a:rPr>
              <a:t>Giant Sparrow (2019). </a:t>
            </a:r>
            <a:r>
              <a:rPr lang="en-GB" sz="1100" i="1" dirty="0">
                <a:effectLst/>
              </a:rPr>
              <a:t>Edith Finch</a:t>
            </a:r>
            <a:r>
              <a:rPr lang="en-GB" sz="1100" dirty="0">
                <a:effectLst/>
              </a:rPr>
              <a:t>. [online] Edith Finch. Available at: http://edithfinch.com [Accessed 24 Oct. 2023].</a:t>
            </a:r>
          </a:p>
          <a:p>
            <a:pPr marL="171450" indent="-171450">
              <a:lnSpc>
                <a:spcPct val="150000"/>
              </a:lnSpc>
              <a:buFont typeface="Arial" panose="020B0604020202020204" pitchFamily="34" charset="0"/>
              <a:buChar char="•"/>
            </a:pPr>
            <a:r>
              <a:rPr lang="en-GB" sz="1100" dirty="0">
                <a:effectLst/>
              </a:rPr>
              <a:t>Giant Sparrow (n.d.). </a:t>
            </a:r>
            <a:r>
              <a:rPr lang="en-GB" sz="1100" i="1" dirty="0">
                <a:effectLst/>
              </a:rPr>
              <a:t>The Unfinished Swan</a:t>
            </a:r>
            <a:r>
              <a:rPr lang="en-GB" sz="1100" dirty="0">
                <a:effectLst/>
              </a:rPr>
              <a:t>. [online] www.giantsparrow.com. Available at: https://www.giantsparrow.com/games/swan/ [Accessed 26 Oct. 2023].</a:t>
            </a:r>
          </a:p>
          <a:p>
            <a:pPr marL="171450" indent="-171450">
              <a:lnSpc>
                <a:spcPct val="150000"/>
              </a:lnSpc>
              <a:buFont typeface="Arial" panose="020B0604020202020204" pitchFamily="34" charset="0"/>
              <a:buChar char="•"/>
            </a:pPr>
            <a:r>
              <a:rPr lang="en-GB" sz="1100" dirty="0">
                <a:effectLst/>
              </a:rPr>
              <a:t>Goins, E. (2014). </a:t>
            </a:r>
            <a:r>
              <a:rPr lang="en-GB" sz="1100" i="1" dirty="0">
                <a:effectLst/>
              </a:rPr>
              <a:t>Gone Home and Its Hidden Objects</a:t>
            </a:r>
            <a:r>
              <a:rPr lang="en-GB" sz="1100" dirty="0">
                <a:effectLst/>
              </a:rPr>
              <a:t>. [online] Lost Worlds: Explorations in Game Design. Available at: http://explorelostworlds.blogspot.com/2014/02/gone-home-and-its-hidden-objects.html [Accessed 1 Nov. 2023]. Blog of Elizabeth Goins, Associate Professor, Rochester Institute of Technology.</a:t>
            </a:r>
          </a:p>
          <a:p>
            <a:pPr marL="171450" indent="-171450">
              <a:lnSpc>
                <a:spcPct val="150000"/>
              </a:lnSpc>
              <a:buFont typeface="Arial" panose="020B0604020202020204" pitchFamily="34" charset="0"/>
              <a:buChar char="•"/>
            </a:pPr>
            <a:r>
              <a:rPr lang="en-GB" sz="1100" dirty="0">
                <a:effectLst/>
              </a:rPr>
              <a:t>Harkin, S. (2021). Liminal Rhetoric in Girlhood Games: Developmental Disruption in Night School Studio’s Oxenfree. </a:t>
            </a:r>
            <a:r>
              <a:rPr lang="en-GB" sz="1100" i="1" dirty="0">
                <a:effectLst/>
              </a:rPr>
              <a:t>Game Studies</a:t>
            </a:r>
            <a:r>
              <a:rPr lang="en-GB" sz="1100" dirty="0">
                <a:effectLst/>
              </a:rPr>
              <a:t>, [online] 21(3). Available at: https://gamestudies.org/2103/articles/harkin [Accessed 29 Oct. 2023].</a:t>
            </a:r>
          </a:p>
          <a:p>
            <a:pPr marL="171450" indent="-171450">
              <a:lnSpc>
                <a:spcPct val="150000"/>
              </a:lnSpc>
              <a:buFont typeface="Arial" panose="020B0604020202020204" pitchFamily="34" charset="0"/>
              <a:buChar char="•"/>
            </a:pPr>
            <a:r>
              <a:rPr lang="en-GB" sz="1100" dirty="0">
                <a:effectLst/>
              </a:rPr>
              <a:t>Heussner, T., Finley, T.K., Hepler, J.B. and Lemey, A. (2015). </a:t>
            </a:r>
            <a:r>
              <a:rPr lang="en-GB" sz="1100" i="1" dirty="0">
                <a:effectLst/>
              </a:rPr>
              <a:t>The Game Narrative Toolbox</a:t>
            </a:r>
            <a:r>
              <a:rPr lang="en-GB" sz="1100" dirty="0">
                <a:effectLst/>
              </a:rPr>
              <a:t>. [online] CRC Press LLC. Available at: https://ebookcentral.proquest.com/lib/abertay/detail.action?docID=3569284 [Accessed 16 Nov. 2023].</a:t>
            </a:r>
          </a:p>
          <a:p>
            <a:pPr marL="171450" indent="-171450">
              <a:lnSpc>
                <a:spcPct val="150000"/>
              </a:lnSpc>
              <a:buFont typeface="Arial" panose="020B0604020202020204" pitchFamily="34" charset="0"/>
              <a:buChar char="•"/>
            </a:pPr>
            <a:r>
              <a:rPr lang="en-GB" sz="1100" dirty="0">
                <a:effectLst/>
              </a:rPr>
              <a:t>Hodent, C. (2017). </a:t>
            </a:r>
            <a:r>
              <a:rPr lang="en-GB" sz="1100" i="1" dirty="0">
                <a:effectLst/>
              </a:rPr>
              <a:t>The gamer’s Brain : How Neuroscience and UX Can Impact Video Game Design</a:t>
            </a:r>
            <a:r>
              <a:rPr lang="en-GB" sz="1100" dirty="0">
                <a:effectLst/>
              </a:rPr>
              <a:t>. 1st ed. [online] Boca Raton, Fl: Crc Press, Taylor &amp; Francis Group. Available at: https://doi-org.libproxy.abertay.ac.uk/10.1201/9781315154725 [Accessed 19 Nov. 2023].</a:t>
            </a:r>
          </a:p>
        </p:txBody>
      </p:sp>
      <p:sp>
        <p:nvSpPr>
          <p:cNvPr id="5" name="Slide Number Placeholder 4">
            <a:extLst>
              <a:ext uri="{FF2B5EF4-FFF2-40B4-BE49-F238E27FC236}">
                <a16:creationId xmlns:a16="http://schemas.microsoft.com/office/drawing/2014/main" id="{458AAC88-94BD-478D-1F50-F946BA30326A}"/>
              </a:ext>
            </a:extLst>
          </p:cNvPr>
          <p:cNvSpPr>
            <a:spLocks noGrp="1"/>
          </p:cNvSpPr>
          <p:nvPr>
            <p:ph type="sldNum" sz="quarter" idx="12"/>
          </p:nvPr>
        </p:nvSpPr>
        <p:spPr/>
        <p:txBody>
          <a:bodyPr/>
          <a:lstStyle/>
          <a:p>
            <a:fld id="{330EA680-D336-4FF7-8B7A-9848BB0A1C32}" type="slidenum">
              <a:rPr lang="en-US" smtClean="0"/>
              <a:t>41</a:t>
            </a:fld>
            <a:endParaRPr lang="en-US" dirty="0"/>
          </a:p>
        </p:txBody>
      </p:sp>
    </p:spTree>
    <p:extLst>
      <p:ext uri="{BB962C8B-B14F-4D97-AF65-F5344CB8AC3E}">
        <p14:creationId xmlns:p14="http://schemas.microsoft.com/office/powerpoint/2010/main" val="3225485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F8EC20-B100-7FD1-CE7C-F6AEB07B2BC9}"/>
              </a:ext>
            </a:extLst>
          </p:cNvPr>
          <p:cNvSpPr txBox="1"/>
          <p:nvPr/>
        </p:nvSpPr>
        <p:spPr>
          <a:xfrm>
            <a:off x="0" y="361223"/>
            <a:ext cx="12192000" cy="6663299"/>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GB" sz="1100" dirty="0">
                <a:effectLst/>
              </a:rPr>
              <a:t>Hutchison, A. (2008). Making the Water Move: Techno-Historic Limits in the Game Aesthetics of Myst and Doom. </a:t>
            </a:r>
            <a:r>
              <a:rPr lang="en-GB" sz="1100" i="1" dirty="0">
                <a:effectLst/>
              </a:rPr>
              <a:t>Game Studies</a:t>
            </a:r>
            <a:r>
              <a:rPr lang="en-GB" sz="1100" dirty="0">
                <a:effectLst/>
              </a:rPr>
              <a:t>, [online] 8(1). Available at: https://gamestudies.org/0801/articles/hutch [Accessed 16 Nov. 2023].</a:t>
            </a:r>
          </a:p>
          <a:p>
            <a:pPr marL="171450" indent="-171450">
              <a:lnSpc>
                <a:spcPct val="150000"/>
              </a:lnSpc>
              <a:buFont typeface="Arial" panose="020B0604020202020204" pitchFamily="34" charset="0"/>
              <a:buChar char="•"/>
            </a:pPr>
            <a:r>
              <a:rPr lang="en-GB" sz="1100" dirty="0">
                <a:effectLst/>
              </a:rPr>
              <a:t>IMDb (n.d.). </a:t>
            </a:r>
            <a:r>
              <a:rPr lang="en-GB" sz="1100" i="1" dirty="0">
                <a:effectLst/>
              </a:rPr>
              <a:t>Valerie Rose Lohman | Actress, Writer, Director</a:t>
            </a:r>
            <a:r>
              <a:rPr lang="en-GB" sz="1100" dirty="0">
                <a:effectLst/>
              </a:rPr>
              <a:t>. [online] IMDb. Available at: https://www.imdb.com/name/nm6594706/ [Accessed 29 Oct. 2023].</a:t>
            </a:r>
          </a:p>
          <a:p>
            <a:pPr marL="171450" indent="-171450">
              <a:lnSpc>
                <a:spcPct val="150000"/>
              </a:lnSpc>
              <a:buFont typeface="Arial" panose="020B0604020202020204" pitchFamily="34" charset="0"/>
              <a:buChar char="•"/>
            </a:pPr>
            <a:r>
              <a:rPr lang="en-GB" sz="1100" dirty="0">
                <a:effectLst/>
              </a:rPr>
              <a:t>Korfhage, M. (2015). </a:t>
            </a:r>
            <a:r>
              <a:rPr lang="en-GB" sz="1100" i="1" dirty="0">
                <a:effectLst/>
              </a:rPr>
              <a:t>#GamerFate</a:t>
            </a:r>
            <a:r>
              <a:rPr lang="en-GB" sz="1100" dirty="0">
                <a:effectLst/>
              </a:rPr>
              <a:t>. [online] Willamette Week. Available at: https://www.wweek.com/portland/article-25207-gamerfate.html [Accessed 1 Nov. 2023].</a:t>
            </a:r>
          </a:p>
          <a:p>
            <a:pPr marL="171450" indent="-171450">
              <a:lnSpc>
                <a:spcPct val="150000"/>
              </a:lnSpc>
              <a:buFont typeface="Arial" panose="020B0604020202020204" pitchFamily="34" charset="0"/>
              <a:buChar char="•"/>
            </a:pPr>
            <a:r>
              <a:rPr lang="en-GB" sz="1100" dirty="0">
                <a:effectLst/>
              </a:rPr>
              <a:t>Mahardy, M. (2013). </a:t>
            </a:r>
            <a:r>
              <a:rPr lang="en-GB" sz="1100" i="1" dirty="0">
                <a:effectLst/>
              </a:rPr>
              <a:t>Meet me in Portland: The Fullbright Company’s journey home</a:t>
            </a:r>
            <a:r>
              <a:rPr lang="en-GB" sz="1100" dirty="0">
                <a:effectLst/>
              </a:rPr>
              <a:t>. [online] Polygon. Available at: https://www.polygon.com/features/2013/8/13/4568900/the-fullbright-company-gone-home [Accessed 30 Oct. 2023].</a:t>
            </a:r>
          </a:p>
          <a:p>
            <a:pPr marL="171450" indent="-171450">
              <a:lnSpc>
                <a:spcPct val="150000"/>
              </a:lnSpc>
              <a:buFont typeface="Arial" panose="020B0604020202020204" pitchFamily="34" charset="0"/>
              <a:buChar char="•"/>
            </a:pPr>
            <a:r>
              <a:rPr lang="en-GB" sz="1100" dirty="0">
                <a:effectLst/>
              </a:rPr>
              <a:t>McLeod, S. (2023). </a:t>
            </a:r>
            <a:r>
              <a:rPr lang="en-GB" sz="1100" i="1" dirty="0">
                <a:effectLst/>
              </a:rPr>
              <a:t>What is operant conditioning and how does it work?</a:t>
            </a:r>
            <a:r>
              <a:rPr lang="en-GB" sz="1100" dirty="0">
                <a:effectLst/>
              </a:rPr>
              <a:t> [online] Simply Psychology. Available at: https://www.simplypsychology.org/operant-conditioning.html [Accessed 19 Nov. 2023].</a:t>
            </a:r>
          </a:p>
          <a:p>
            <a:pPr marL="171450" indent="-171450">
              <a:lnSpc>
                <a:spcPct val="150000"/>
              </a:lnSpc>
              <a:buFont typeface="Arial" panose="020B0604020202020204" pitchFamily="34" charset="0"/>
              <a:buChar char="•"/>
            </a:pPr>
            <a:r>
              <a:rPr lang="en-GB" sz="1100" dirty="0">
                <a:effectLst/>
              </a:rPr>
              <a:t>Metacritic (n.d.). </a:t>
            </a:r>
            <a:r>
              <a:rPr lang="en-GB" sz="1100" i="1" dirty="0">
                <a:effectLst/>
              </a:rPr>
              <a:t>Gone Home</a:t>
            </a:r>
            <a:r>
              <a:rPr lang="en-GB" sz="1100" dirty="0">
                <a:effectLst/>
              </a:rPr>
              <a:t>. [online] www.metacritic.com. Available at: https://www.metacritic.com/game/gone-home/ [Accessed 30 Oct. 2023].</a:t>
            </a:r>
          </a:p>
          <a:p>
            <a:pPr marL="171450" indent="-171450">
              <a:lnSpc>
                <a:spcPct val="150000"/>
              </a:lnSpc>
              <a:buFont typeface="Arial" panose="020B0604020202020204" pitchFamily="34" charset="0"/>
              <a:buChar char="•"/>
            </a:pPr>
            <a:r>
              <a:rPr lang="en-GB" sz="1100" dirty="0">
                <a:effectLst/>
              </a:rPr>
              <a:t>Metacritic (n.d.). </a:t>
            </a:r>
            <a:r>
              <a:rPr lang="en-GB" sz="1100" i="1" dirty="0">
                <a:effectLst/>
              </a:rPr>
              <a:t>What Remains of Edith Finch</a:t>
            </a:r>
            <a:r>
              <a:rPr lang="en-GB" sz="1100" dirty="0">
                <a:effectLst/>
              </a:rPr>
              <a:t>. [online] www.metacritic.com. Available at: https://www.metacritic.com/game/what-remains-of-edith-finch/ [Accessed 24 Oct. 2023].</a:t>
            </a:r>
          </a:p>
          <a:p>
            <a:pPr marL="171450" indent="-171450">
              <a:lnSpc>
                <a:spcPct val="150000"/>
              </a:lnSpc>
              <a:buFont typeface="Arial" panose="020B0604020202020204" pitchFamily="34" charset="0"/>
              <a:buChar char="•"/>
            </a:pPr>
            <a:r>
              <a:rPr lang="en-GB" sz="1100" dirty="0">
                <a:effectLst/>
              </a:rPr>
              <a:t>Moby Games (n.d.). </a:t>
            </a:r>
            <a:r>
              <a:rPr lang="en-GB" sz="1100" i="1" dirty="0">
                <a:effectLst/>
              </a:rPr>
              <a:t>What Remains of Edith Finch Credits (Windows, 2017)</a:t>
            </a:r>
            <a:r>
              <a:rPr lang="en-GB" sz="1100" dirty="0">
                <a:effectLst/>
              </a:rPr>
              <a:t>. [online] MobyGames. Available at: https://www.mobygames.com/game/87459/what-remains-of-edith-finch/credits/windows/ [Accessed 26 Oct. 2023].</a:t>
            </a:r>
          </a:p>
          <a:p>
            <a:pPr marL="171450" indent="-171450">
              <a:lnSpc>
                <a:spcPct val="150000"/>
              </a:lnSpc>
              <a:buFont typeface="Arial" panose="020B0604020202020204" pitchFamily="34" charset="0"/>
              <a:buChar char="•"/>
            </a:pPr>
            <a:r>
              <a:rPr lang="en-GB" sz="1100" dirty="0">
                <a:effectLst/>
              </a:rPr>
              <a:t>Parrish, J. (2011). </a:t>
            </a:r>
            <a:r>
              <a:rPr lang="en-GB" sz="1100" i="1" dirty="0">
                <a:effectLst/>
              </a:rPr>
              <a:t>When SCUMM Ruled the Earth</a:t>
            </a:r>
            <a:r>
              <a:rPr lang="en-GB" sz="1100" dirty="0">
                <a:effectLst/>
              </a:rPr>
              <a:t>. [online] 1UP.com. Available at: https://web.archive.org/web/20110604014208/http://www.1up.com/features/essential-50-myst [Accessed 2 Nov. 2023].</a:t>
            </a:r>
          </a:p>
          <a:p>
            <a:pPr marL="171450" indent="-171450">
              <a:lnSpc>
                <a:spcPct val="150000"/>
              </a:lnSpc>
              <a:buFont typeface="Arial" panose="020B0604020202020204" pitchFamily="34" charset="0"/>
              <a:buChar char="•"/>
            </a:pPr>
            <a:r>
              <a:rPr lang="en-GB" sz="1100" dirty="0">
                <a:effectLst/>
              </a:rPr>
              <a:t>Pier, J. (2014). </a:t>
            </a:r>
            <a:r>
              <a:rPr lang="en-GB" sz="1100" i="1" dirty="0">
                <a:effectLst/>
              </a:rPr>
              <a:t>Narrative Levels (revised version; uploaded 23 April 2014) | the living handbook of narratology</a:t>
            </a:r>
            <a:r>
              <a:rPr lang="en-GB" sz="1100" dirty="0">
                <a:effectLst/>
              </a:rPr>
              <a:t>. [online] www-archiv.fdm.uni-hamburg.de. Available at: https://www-archiv.fdm.uni-hamburg.de/lhn/node/32.html [Accessed 29 Oct. 2023].</a:t>
            </a:r>
          </a:p>
          <a:p>
            <a:pPr marL="171450" indent="-171450">
              <a:lnSpc>
                <a:spcPct val="150000"/>
              </a:lnSpc>
              <a:buFont typeface="Arial" panose="020B0604020202020204" pitchFamily="34" charset="0"/>
              <a:buChar char="•"/>
            </a:pPr>
            <a:r>
              <a:rPr lang="en-GB" sz="1100" dirty="0">
                <a:effectLst/>
              </a:rPr>
              <a:t>Rothstein, E. (1994). A New Art Form May Arise From the ‘Myst’. </a:t>
            </a:r>
            <a:r>
              <a:rPr lang="en-GB" sz="1100" i="1" dirty="0">
                <a:effectLst/>
              </a:rPr>
              <a:t>The New York Times</a:t>
            </a:r>
            <a:r>
              <a:rPr lang="en-GB" sz="1100" dirty="0">
                <a:effectLst/>
              </a:rPr>
              <a:t>. [online] 4 Dec. Available at: https://www.nytimes.com/1994/12/04/arts/a-new-art-form-may-arise-from-the-myst.html [Accessed 1 Nov. 2023].</a:t>
            </a:r>
          </a:p>
          <a:p>
            <a:pPr marL="171450" indent="-171450">
              <a:lnSpc>
                <a:spcPct val="150000"/>
              </a:lnSpc>
              <a:buFont typeface="Arial" panose="020B0604020202020204" pitchFamily="34" charset="0"/>
              <a:buChar char="•"/>
            </a:pPr>
            <a:r>
              <a:rPr lang="en-GB" sz="1100" dirty="0">
                <a:effectLst/>
              </a:rPr>
              <a:t>Ryan, R.M. and Deci, E.L. (2000). Self-determination Theory and the Facilitation of Intrinsic motivation, Social development, and well-being. </a:t>
            </a:r>
            <a:r>
              <a:rPr lang="en-GB" sz="1100" i="1" dirty="0">
                <a:effectLst/>
              </a:rPr>
              <a:t>American Psychologist</a:t>
            </a:r>
            <a:r>
              <a:rPr lang="en-GB" sz="1100" dirty="0">
                <a:effectLst/>
              </a:rPr>
              <a:t>, [online] 55(1), pp.68–78. Available at: https://selfdeterminationtheory.org/SDT/documents/2000_RyanDeci_SDT.pdf [Accessed 19 Nov. 2023].</a:t>
            </a:r>
          </a:p>
          <a:p>
            <a:pPr marL="171450" indent="-171450">
              <a:lnSpc>
                <a:spcPct val="150000"/>
              </a:lnSpc>
              <a:buFont typeface="Arial" panose="020B0604020202020204" pitchFamily="34" charset="0"/>
              <a:buChar char="•"/>
            </a:pPr>
            <a:r>
              <a:rPr lang="en-GB" sz="1100" dirty="0">
                <a:effectLst/>
              </a:rPr>
              <a:t>Salo, J. (2021). </a:t>
            </a:r>
            <a:r>
              <a:rPr lang="en-GB" sz="1100" i="1" dirty="0">
                <a:effectLst/>
              </a:rPr>
              <a:t>Storytelling through Game Audio : Case Juuret</a:t>
            </a:r>
            <a:r>
              <a:rPr lang="en-GB" sz="1100" dirty="0">
                <a:effectLst/>
              </a:rPr>
              <a:t>. [online] www.theseus.fi. Available at: https://urn.fi/URN:NBN:fi:amk-2021052410691 [Accessed 2 Nov. 2023].</a:t>
            </a:r>
          </a:p>
          <a:p>
            <a:pPr marL="171450" indent="-171450">
              <a:lnSpc>
                <a:spcPct val="150000"/>
              </a:lnSpc>
              <a:buFont typeface="Arial" panose="020B0604020202020204" pitchFamily="34" charset="0"/>
              <a:buChar char="•"/>
            </a:pPr>
            <a:r>
              <a:rPr lang="en-GB" sz="1100" dirty="0">
                <a:effectLst/>
              </a:rPr>
              <a:t>Seif El-Nasr, M., Niedenthal, S., Knez, I., Almeida, P. and Zupko, J. (2007). Dynamic Lighting for Tension in Games. </a:t>
            </a:r>
            <a:r>
              <a:rPr lang="en-GB" sz="1100" i="1" dirty="0">
                <a:effectLst/>
              </a:rPr>
              <a:t>Game Studies</a:t>
            </a:r>
            <a:r>
              <a:rPr lang="en-GB" sz="1100" dirty="0">
                <a:effectLst/>
              </a:rPr>
              <a:t>, [online] 7(1). Available at: https://gamestudies.org/0701/articles/elnasr_niedenthal_knez_almeida_zupko [Accessed 30 Oct. 2023].</a:t>
            </a:r>
          </a:p>
          <a:p>
            <a:pPr marL="171450" indent="-171450">
              <a:lnSpc>
                <a:spcPct val="150000"/>
              </a:lnSpc>
              <a:buFont typeface="Arial" panose="020B0604020202020204" pitchFamily="34" charset="0"/>
              <a:buChar char="•"/>
            </a:pPr>
            <a:r>
              <a:rPr lang="en-GB" sz="1100" dirty="0">
                <a:effectLst/>
              </a:rPr>
              <a:t>Sinclair, B. (2014). </a:t>
            </a:r>
            <a:r>
              <a:rPr lang="en-GB" sz="1100" i="1" dirty="0">
                <a:effectLst/>
              </a:rPr>
              <a:t>Why Is Gone Home a game?</a:t>
            </a:r>
            <a:r>
              <a:rPr lang="en-GB" sz="1100" dirty="0">
                <a:effectLst/>
              </a:rPr>
              <a:t> [online] GamesIndustry.biz. Available at: https://www.gamesindustry.biz/why-is-gone-home-a-game [Accessed 2 Nov. 2023].</a:t>
            </a:r>
          </a:p>
          <a:p>
            <a:pPr marL="171450" indent="-171450">
              <a:lnSpc>
                <a:spcPct val="150000"/>
              </a:lnSpc>
              <a:buFont typeface="Arial" panose="020B0604020202020204" pitchFamily="34" charset="0"/>
              <a:buChar char="•"/>
            </a:pPr>
            <a:r>
              <a:rPr lang="en-GB" sz="1100" dirty="0">
                <a:effectLst/>
              </a:rPr>
              <a:t>The Editors of Encyclopaedia Britannica (2019). Dramatic Irony | Definition &amp; Examples | Britannica. In: </a:t>
            </a:r>
            <a:r>
              <a:rPr lang="en-GB" sz="1100" i="1" dirty="0">
                <a:effectLst/>
              </a:rPr>
              <a:t>Encyclopædia Britannica</a:t>
            </a:r>
            <a:r>
              <a:rPr lang="en-GB" sz="1100" dirty="0">
                <a:effectLst/>
              </a:rPr>
              <a:t>. [online] Available at: https://www.britannica.com/art/dramatic-irony [Accessed 2 Nov. 2023].</a:t>
            </a:r>
          </a:p>
        </p:txBody>
      </p:sp>
      <p:sp>
        <p:nvSpPr>
          <p:cNvPr id="10" name="Title 1">
            <a:extLst>
              <a:ext uri="{FF2B5EF4-FFF2-40B4-BE49-F238E27FC236}">
                <a16:creationId xmlns:a16="http://schemas.microsoft.com/office/drawing/2014/main" id="{704E6C09-243A-7174-B7BE-78F02764CEF3}"/>
              </a:ext>
            </a:extLst>
          </p:cNvPr>
          <p:cNvSpPr>
            <a:spLocks noGrp="1"/>
          </p:cNvSpPr>
          <p:nvPr>
            <p:ph type="title"/>
          </p:nvPr>
        </p:nvSpPr>
        <p:spPr>
          <a:xfrm>
            <a:off x="0" y="0"/>
            <a:ext cx="10515600" cy="375920"/>
          </a:xfrm>
        </p:spPr>
        <p:txBody>
          <a:bodyPr>
            <a:normAutofit fontScale="90000"/>
          </a:bodyPr>
          <a:lstStyle/>
          <a:p>
            <a:r>
              <a:rPr lang="en-GB" sz="2800" dirty="0"/>
              <a:t>References</a:t>
            </a:r>
          </a:p>
        </p:txBody>
      </p:sp>
      <p:sp>
        <p:nvSpPr>
          <p:cNvPr id="4" name="Slide Number Placeholder 3">
            <a:extLst>
              <a:ext uri="{FF2B5EF4-FFF2-40B4-BE49-F238E27FC236}">
                <a16:creationId xmlns:a16="http://schemas.microsoft.com/office/drawing/2014/main" id="{21F9F208-2B70-0174-4DBC-588BBE68F883}"/>
              </a:ext>
            </a:extLst>
          </p:cNvPr>
          <p:cNvSpPr>
            <a:spLocks noGrp="1"/>
          </p:cNvSpPr>
          <p:nvPr>
            <p:ph type="sldNum" sz="quarter" idx="12"/>
          </p:nvPr>
        </p:nvSpPr>
        <p:spPr/>
        <p:txBody>
          <a:bodyPr/>
          <a:lstStyle/>
          <a:p>
            <a:fld id="{330EA680-D336-4FF7-8B7A-9848BB0A1C32}" type="slidenum">
              <a:rPr lang="en-US" smtClean="0"/>
              <a:t>42</a:t>
            </a:fld>
            <a:endParaRPr lang="en-US" dirty="0"/>
          </a:p>
        </p:txBody>
      </p:sp>
    </p:spTree>
    <p:extLst>
      <p:ext uri="{BB962C8B-B14F-4D97-AF65-F5344CB8AC3E}">
        <p14:creationId xmlns:p14="http://schemas.microsoft.com/office/powerpoint/2010/main" val="2438003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61CA-AA32-5FAE-491C-5204A066D327}"/>
              </a:ext>
            </a:extLst>
          </p:cNvPr>
          <p:cNvSpPr>
            <a:spLocks noGrp="1"/>
          </p:cNvSpPr>
          <p:nvPr>
            <p:ph type="title"/>
          </p:nvPr>
        </p:nvSpPr>
        <p:spPr/>
        <p:txBody>
          <a:bodyPr/>
          <a:lstStyle/>
          <a:p>
            <a:r>
              <a:rPr lang="en-GB" dirty="0"/>
              <a:t>Appendix 1: </a:t>
            </a:r>
            <a:r>
              <a:rPr lang="en-GB" i="1" dirty="0"/>
              <a:t>OOC </a:t>
            </a:r>
            <a:r>
              <a:rPr lang="en-GB" dirty="0"/>
              <a:t>Content</a:t>
            </a:r>
          </a:p>
        </p:txBody>
      </p:sp>
      <p:sp>
        <p:nvSpPr>
          <p:cNvPr id="8" name="TextBox 7">
            <a:extLst>
              <a:ext uri="{FF2B5EF4-FFF2-40B4-BE49-F238E27FC236}">
                <a16:creationId xmlns:a16="http://schemas.microsoft.com/office/drawing/2014/main" id="{9124B5A7-9B28-0958-FA7F-6C757E20EA1A}"/>
              </a:ext>
            </a:extLst>
          </p:cNvPr>
          <p:cNvSpPr txBox="1"/>
          <p:nvPr/>
        </p:nvSpPr>
        <p:spPr>
          <a:xfrm>
            <a:off x="0" y="1260629"/>
            <a:ext cx="12192000" cy="5016758"/>
          </a:xfrm>
          <a:prstGeom prst="rect">
            <a:avLst/>
          </a:prstGeom>
          <a:noFill/>
        </p:spPr>
        <p:txBody>
          <a:bodyPr wrap="square">
            <a:spAutoFit/>
          </a:bodyPr>
          <a:lstStyle/>
          <a:p>
            <a:r>
              <a:rPr lang="en-US" sz="1600" dirty="0"/>
              <a:t>The prototype discussed here is of a hypothetical game, </a:t>
            </a:r>
            <a:r>
              <a:rPr lang="en-US" sz="1600" i="1" dirty="0"/>
              <a:t>On the Origins of Conjurations </a:t>
            </a:r>
            <a:r>
              <a:rPr lang="en-US" sz="1600" dirty="0"/>
              <a:t>(</a:t>
            </a:r>
            <a:r>
              <a:rPr lang="en-US" sz="1600" i="1" dirty="0"/>
              <a:t>OOC</a:t>
            </a:r>
            <a:r>
              <a:rPr lang="en-US" sz="1600" dirty="0"/>
              <a:t>). This game is intended for PC and would be a walking sim in a similar vein to the three games </a:t>
            </a:r>
            <a:r>
              <a:rPr lang="en-GB" sz="1600" dirty="0"/>
              <a:t>analysed</a:t>
            </a:r>
            <a:r>
              <a:rPr lang="en-US" sz="1600" dirty="0"/>
              <a:t> above. The prototype has been created in Unreal Engine 5.3.2 and uses art assets sourced from the Unreal Asset Store.</a:t>
            </a:r>
          </a:p>
          <a:p>
            <a:r>
              <a:rPr lang="en-US" sz="1600" dirty="0"/>
              <a:t>The game focuses around the Player exploring the house of an elderly Mage. This mage has spent much of his professional life studying the nature of conjurations, and through his research has attempted to discern their origin. He explored three of the prevailing theories surrounding where conjured spirits or entities come from: an alternate dimension or plane of existence; the summoner’s mind — as a projection of their will; the lingering spirit of a dead individual or being. </a:t>
            </a:r>
          </a:p>
          <a:p>
            <a:endParaRPr lang="en-US" sz="1600" dirty="0"/>
          </a:p>
          <a:p>
            <a:r>
              <a:rPr lang="en-US" sz="1600" dirty="0"/>
              <a:t>After the untimely passing of his wife, he became obsessed with his research, abandoning the first two theories and pouring all his time into the idea that conjurations are the lingering spirits of the departed. </a:t>
            </a:r>
          </a:p>
          <a:p>
            <a:endParaRPr lang="en-US" sz="1600" dirty="0"/>
          </a:p>
          <a:p>
            <a:r>
              <a:rPr lang="en-US" sz="1600" dirty="0"/>
              <a:t>After the arrival of the PC, the PC explores the Mage’s house, piecing together his backstory, and observing his decent into obsession and desperation. Much of this narrative is delivered through research papers, notebooks, and other artifacts in a similar mode to </a:t>
            </a:r>
            <a:r>
              <a:rPr lang="en-US" sz="1600" i="1" dirty="0"/>
              <a:t>Myst</a:t>
            </a:r>
            <a:r>
              <a:rPr lang="en-US" sz="1600" dirty="0"/>
              <a:t>. The PC can complete narrative puzzles to progress through various rooms of the house, with the key narrative/gameplay moments being experiments exploring the three main theories. </a:t>
            </a:r>
          </a:p>
          <a:p>
            <a:endParaRPr lang="en-US" sz="1600" dirty="0"/>
          </a:p>
          <a:p>
            <a:r>
              <a:rPr lang="en-US" sz="1600" dirty="0"/>
              <a:t>To complete the game, the Player must piece together and complete the Mage’s experiments, exploring the origins of conjurations. The experiments themselves must take a back seat to the narrative but may serve as “chapter” or “level” breaks. </a:t>
            </a:r>
          </a:p>
          <a:p>
            <a:endParaRPr lang="en-US" sz="1600" dirty="0"/>
          </a:p>
          <a:p>
            <a:r>
              <a:rPr lang="en-US" sz="1600" dirty="0"/>
              <a:t>The game ends after the player has completed all three experiments and entered their findings into the Mage’s notebook.</a:t>
            </a:r>
            <a:endParaRPr lang="en-GB" sz="1600" dirty="0"/>
          </a:p>
        </p:txBody>
      </p:sp>
      <p:sp>
        <p:nvSpPr>
          <p:cNvPr id="5" name="Slide Number Placeholder 4">
            <a:extLst>
              <a:ext uri="{FF2B5EF4-FFF2-40B4-BE49-F238E27FC236}">
                <a16:creationId xmlns:a16="http://schemas.microsoft.com/office/drawing/2014/main" id="{D0745ED5-3687-D246-AB83-89926B7E0FA4}"/>
              </a:ext>
            </a:extLst>
          </p:cNvPr>
          <p:cNvSpPr>
            <a:spLocks noGrp="1"/>
          </p:cNvSpPr>
          <p:nvPr>
            <p:ph type="sldNum" sz="quarter" idx="12"/>
          </p:nvPr>
        </p:nvSpPr>
        <p:spPr/>
        <p:txBody>
          <a:bodyPr/>
          <a:lstStyle/>
          <a:p>
            <a:fld id="{330EA680-D336-4FF7-8B7A-9848BB0A1C32}" type="slidenum">
              <a:rPr lang="en-US" smtClean="0"/>
              <a:t>43</a:t>
            </a:fld>
            <a:endParaRPr lang="en-US" dirty="0"/>
          </a:p>
        </p:txBody>
      </p:sp>
      <p:sp>
        <p:nvSpPr>
          <p:cNvPr id="6" name="Date Placeholder 5">
            <a:extLst>
              <a:ext uri="{FF2B5EF4-FFF2-40B4-BE49-F238E27FC236}">
                <a16:creationId xmlns:a16="http://schemas.microsoft.com/office/drawing/2014/main" id="{87B92572-FCA4-8CED-3BBF-CAB9324AC0FC}"/>
              </a:ext>
            </a:extLst>
          </p:cNvPr>
          <p:cNvSpPr>
            <a:spLocks noGrp="1"/>
          </p:cNvSpPr>
          <p:nvPr>
            <p:ph type="dt" sz="half" idx="10"/>
          </p:nvPr>
        </p:nvSpPr>
        <p:spPr/>
        <p:txBody>
          <a:bodyPr/>
          <a:lstStyle/>
          <a:p>
            <a:r>
              <a:rPr lang="en-US" dirty="0"/>
              <a:t>Appendix 1: 1/3</a:t>
            </a:r>
          </a:p>
        </p:txBody>
      </p:sp>
    </p:spTree>
    <p:extLst>
      <p:ext uri="{BB962C8B-B14F-4D97-AF65-F5344CB8AC3E}">
        <p14:creationId xmlns:p14="http://schemas.microsoft.com/office/powerpoint/2010/main" val="923289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BEDF-02E4-98A4-FA21-6EFC1DA221D3}"/>
              </a:ext>
            </a:extLst>
          </p:cNvPr>
          <p:cNvSpPr>
            <a:spLocks noGrp="1"/>
          </p:cNvSpPr>
          <p:nvPr>
            <p:ph type="title"/>
          </p:nvPr>
        </p:nvSpPr>
        <p:spPr>
          <a:xfrm>
            <a:off x="0" y="218195"/>
            <a:ext cx="10515600" cy="1325563"/>
          </a:xfrm>
        </p:spPr>
        <p:txBody>
          <a:bodyPr>
            <a:normAutofit/>
          </a:bodyPr>
          <a:lstStyle/>
          <a:p>
            <a:r>
              <a:rPr lang="en-GB" sz="3200" i="1" dirty="0"/>
              <a:t>OOC</a:t>
            </a:r>
            <a:r>
              <a:rPr lang="en-GB" sz="3200" dirty="0"/>
              <a:t>: Player Motivations and Gameplay</a:t>
            </a:r>
            <a:endParaRPr lang="en-GB" sz="3200" i="1" dirty="0"/>
          </a:p>
        </p:txBody>
      </p:sp>
      <p:sp>
        <p:nvSpPr>
          <p:cNvPr id="10" name="TextBox 9">
            <a:extLst>
              <a:ext uri="{FF2B5EF4-FFF2-40B4-BE49-F238E27FC236}">
                <a16:creationId xmlns:a16="http://schemas.microsoft.com/office/drawing/2014/main" id="{3D70BB50-5A40-BAA8-43B7-B85DE562B880}"/>
              </a:ext>
            </a:extLst>
          </p:cNvPr>
          <p:cNvSpPr txBox="1"/>
          <p:nvPr/>
        </p:nvSpPr>
        <p:spPr>
          <a:xfrm>
            <a:off x="136864" y="1323525"/>
            <a:ext cx="5899951" cy="3539430"/>
          </a:xfrm>
          <a:prstGeom prst="rect">
            <a:avLst/>
          </a:prstGeom>
          <a:noFill/>
        </p:spPr>
        <p:txBody>
          <a:bodyPr wrap="square">
            <a:spAutoFit/>
          </a:bodyPr>
          <a:lstStyle/>
          <a:p>
            <a:pPr algn="l" rtl="0" fontAlgn="base"/>
            <a:r>
              <a:rPr lang="en-US" sz="1400" b="0" i="1" dirty="0">
                <a:effectLst/>
              </a:rPr>
              <a:t>OOC</a:t>
            </a:r>
            <a:r>
              <a:rPr lang="en-US" sz="1400" b="0" i="0" dirty="0">
                <a:effectLst/>
              </a:rPr>
              <a:t>, similarly to the three games discussed previously, will rely heavily on intrinsic motivators. The key motivators of </a:t>
            </a:r>
            <a:r>
              <a:rPr lang="en-US" sz="1400" b="0" i="1" dirty="0">
                <a:effectLst/>
              </a:rPr>
              <a:t>OOC </a:t>
            </a:r>
            <a:r>
              <a:rPr lang="en-US" sz="1400" b="0" i="0" dirty="0">
                <a:effectLst/>
              </a:rPr>
              <a:t>are: </a:t>
            </a:r>
          </a:p>
          <a:p>
            <a:pPr algn="l" rtl="0" fontAlgn="base"/>
            <a:r>
              <a:rPr lang="en-US" sz="1400" b="0" i="0" dirty="0">
                <a:effectLst/>
              </a:rPr>
              <a:t>Extrinsic:  </a:t>
            </a:r>
          </a:p>
          <a:p>
            <a:pPr marL="285750" indent="-285750" algn="l" rtl="0" fontAlgn="base">
              <a:buFont typeface="Arial" panose="020B0604020202020204" pitchFamily="34" charset="0"/>
              <a:buChar char="•"/>
            </a:pPr>
            <a:r>
              <a:rPr lang="en-US" sz="1400" b="0" i="0" dirty="0">
                <a:effectLst/>
              </a:rPr>
              <a:t>Positive Reward: Completion/Collection </a:t>
            </a:r>
          </a:p>
          <a:p>
            <a:pPr marL="285750" indent="-285750" algn="l" rtl="0" fontAlgn="base">
              <a:buFont typeface="Arial" panose="020B0604020202020204" pitchFamily="34" charset="0"/>
              <a:buChar char="•"/>
            </a:pPr>
            <a:r>
              <a:rPr lang="en-US" sz="1400" b="0" i="0" dirty="0">
                <a:effectLst/>
              </a:rPr>
              <a:t>Player can collect several journal entries scattered throughout the house (like </a:t>
            </a:r>
            <a:r>
              <a:rPr lang="en-US" sz="1400" b="0" i="1" dirty="0">
                <a:effectLst/>
              </a:rPr>
              <a:t>GH</a:t>
            </a:r>
            <a:r>
              <a:rPr lang="en-US" sz="1400" b="0" i="0" dirty="0">
                <a:effectLst/>
              </a:rPr>
              <a:t>). These provide only information. </a:t>
            </a:r>
          </a:p>
          <a:p>
            <a:pPr algn="l" rtl="0" fontAlgn="base"/>
            <a:r>
              <a:rPr lang="en-US" sz="1400" b="0" i="0" dirty="0">
                <a:effectLst/>
              </a:rPr>
              <a:t>Intrinsic: </a:t>
            </a:r>
          </a:p>
          <a:p>
            <a:pPr marL="285750" indent="-285750" algn="l" rtl="0" fontAlgn="base">
              <a:buFont typeface="Arial" panose="020B0604020202020204" pitchFamily="34" charset="0"/>
              <a:buChar char="•"/>
            </a:pPr>
            <a:r>
              <a:rPr lang="en-US" sz="1400" b="0" i="0" dirty="0">
                <a:effectLst/>
              </a:rPr>
              <a:t>Competence </a:t>
            </a:r>
          </a:p>
          <a:p>
            <a:pPr marL="742950" lvl="1" indent="-285750" fontAlgn="base">
              <a:buFont typeface="Arial" panose="020B0604020202020204" pitchFamily="34" charset="0"/>
              <a:buChar char="•"/>
            </a:pPr>
            <a:r>
              <a:rPr lang="en-US" sz="1400" b="0" i="0" dirty="0">
                <a:effectLst/>
              </a:rPr>
              <a:t>Completion of Puzzles and Experiments </a:t>
            </a:r>
          </a:p>
          <a:p>
            <a:pPr marL="285750" indent="-285750" algn="l" rtl="0" fontAlgn="base">
              <a:buFont typeface="Arial" panose="020B0604020202020204" pitchFamily="34" charset="0"/>
              <a:buChar char="•"/>
            </a:pPr>
            <a:r>
              <a:rPr lang="en-US" sz="1400" b="0" i="0" dirty="0">
                <a:effectLst/>
              </a:rPr>
              <a:t>Autonomy </a:t>
            </a:r>
          </a:p>
          <a:p>
            <a:pPr marL="742950" lvl="1" indent="-285750" fontAlgn="base">
              <a:buFont typeface="Arial" panose="020B0604020202020204" pitchFamily="34" charset="0"/>
              <a:buChar char="•"/>
            </a:pPr>
            <a:r>
              <a:rPr lang="en-US" sz="1400" b="0" i="0" dirty="0">
                <a:effectLst/>
              </a:rPr>
              <a:t>Ability to choose what order to complete tasks. Tasks are implied, rather than explicit. </a:t>
            </a:r>
          </a:p>
          <a:p>
            <a:pPr marL="742950" lvl="1" indent="-285750" fontAlgn="base">
              <a:buFont typeface="Arial" panose="020B0604020202020204" pitchFamily="34" charset="0"/>
              <a:buChar char="•"/>
            </a:pPr>
            <a:r>
              <a:rPr lang="en-US" sz="1400" b="0" i="0" dirty="0">
                <a:effectLst/>
              </a:rPr>
              <a:t>Ability to choose ending; ending is left open ended. </a:t>
            </a:r>
          </a:p>
          <a:p>
            <a:pPr marL="285750" indent="-285750" algn="l" rtl="0" fontAlgn="base">
              <a:buFont typeface="Arial" panose="020B0604020202020204" pitchFamily="34" charset="0"/>
              <a:buChar char="•"/>
            </a:pPr>
            <a:r>
              <a:rPr lang="en-US" sz="1400" b="0" i="0" dirty="0">
                <a:effectLst/>
              </a:rPr>
              <a:t>Relatedness </a:t>
            </a:r>
          </a:p>
          <a:p>
            <a:pPr marL="742950" lvl="1" indent="-285750" fontAlgn="base">
              <a:buFont typeface="Arial" panose="020B0604020202020204" pitchFamily="34" charset="0"/>
              <a:buChar char="•"/>
            </a:pPr>
            <a:r>
              <a:rPr lang="en-US" sz="1400" b="0" i="0" dirty="0">
                <a:effectLst/>
              </a:rPr>
              <a:t>Building a connection with and understanding of the Mage and his story. </a:t>
            </a:r>
          </a:p>
        </p:txBody>
      </p:sp>
      <p:sp>
        <p:nvSpPr>
          <p:cNvPr id="5" name="Slide Number Placeholder 4">
            <a:extLst>
              <a:ext uri="{FF2B5EF4-FFF2-40B4-BE49-F238E27FC236}">
                <a16:creationId xmlns:a16="http://schemas.microsoft.com/office/drawing/2014/main" id="{B0074EDC-8631-1F59-30C4-0D896730A208}"/>
              </a:ext>
            </a:extLst>
          </p:cNvPr>
          <p:cNvSpPr>
            <a:spLocks noGrp="1"/>
          </p:cNvSpPr>
          <p:nvPr>
            <p:ph type="sldNum" sz="quarter" idx="12"/>
          </p:nvPr>
        </p:nvSpPr>
        <p:spPr/>
        <p:txBody>
          <a:bodyPr/>
          <a:lstStyle/>
          <a:p>
            <a:fld id="{330EA680-D336-4FF7-8B7A-9848BB0A1C32}" type="slidenum">
              <a:rPr lang="en-US" smtClean="0"/>
              <a:t>44</a:t>
            </a:fld>
            <a:endParaRPr lang="en-US" dirty="0"/>
          </a:p>
        </p:txBody>
      </p:sp>
      <p:sp>
        <p:nvSpPr>
          <p:cNvPr id="6" name="Date Placeholder 5">
            <a:extLst>
              <a:ext uri="{FF2B5EF4-FFF2-40B4-BE49-F238E27FC236}">
                <a16:creationId xmlns:a16="http://schemas.microsoft.com/office/drawing/2014/main" id="{715BDE37-FE62-5997-A2EA-58F71B403DA2}"/>
              </a:ext>
            </a:extLst>
          </p:cNvPr>
          <p:cNvSpPr>
            <a:spLocks noGrp="1"/>
          </p:cNvSpPr>
          <p:nvPr>
            <p:ph type="dt" sz="half" idx="10"/>
          </p:nvPr>
        </p:nvSpPr>
        <p:spPr/>
        <p:txBody>
          <a:bodyPr/>
          <a:lstStyle/>
          <a:p>
            <a:r>
              <a:rPr lang="en-US" dirty="0"/>
              <a:t>Appendix 1: 2/3</a:t>
            </a:r>
          </a:p>
        </p:txBody>
      </p:sp>
      <p:sp>
        <p:nvSpPr>
          <p:cNvPr id="4" name="TextBox 3">
            <a:extLst>
              <a:ext uri="{FF2B5EF4-FFF2-40B4-BE49-F238E27FC236}">
                <a16:creationId xmlns:a16="http://schemas.microsoft.com/office/drawing/2014/main" id="{15D29541-05D3-87E8-21D1-24828CC1D2C4}"/>
              </a:ext>
            </a:extLst>
          </p:cNvPr>
          <p:cNvSpPr txBox="1"/>
          <p:nvPr/>
        </p:nvSpPr>
        <p:spPr>
          <a:xfrm>
            <a:off x="6036815" y="1323525"/>
            <a:ext cx="6098958" cy="1815882"/>
          </a:xfrm>
          <a:prstGeom prst="rect">
            <a:avLst/>
          </a:prstGeom>
          <a:noFill/>
        </p:spPr>
        <p:txBody>
          <a:bodyPr wrap="square">
            <a:spAutoFit/>
          </a:bodyPr>
          <a:lstStyle/>
          <a:p>
            <a:r>
              <a:rPr lang="en-US" sz="1400" dirty="0"/>
              <a:t>Gameplay is explorative, like </a:t>
            </a:r>
            <a:r>
              <a:rPr lang="en-US" sz="1400" i="1" dirty="0"/>
              <a:t>WRoEF</a:t>
            </a:r>
            <a:r>
              <a:rPr lang="en-US" sz="1400" dirty="0"/>
              <a:t> and </a:t>
            </a:r>
            <a:r>
              <a:rPr lang="en-US" sz="1400" i="1" dirty="0"/>
              <a:t>GH</a:t>
            </a:r>
            <a:r>
              <a:rPr lang="en-US" sz="1400" dirty="0"/>
              <a:t>. The player is encouraged to explore the available locations, investigating objects to gather information to solve puzzles and progress the story. Like </a:t>
            </a:r>
            <a:r>
              <a:rPr lang="en-US" sz="1400" i="1" dirty="0"/>
              <a:t>GH</a:t>
            </a:r>
            <a:r>
              <a:rPr lang="en-US" sz="1400" dirty="0"/>
              <a:t> and </a:t>
            </a:r>
            <a:r>
              <a:rPr lang="en-US" sz="1400" i="1" dirty="0"/>
              <a:t>Myst</a:t>
            </a:r>
            <a:r>
              <a:rPr lang="en-US" sz="1400" dirty="0"/>
              <a:t>, much of the available information is contained within books. </a:t>
            </a:r>
          </a:p>
          <a:p>
            <a:endParaRPr lang="en-US" sz="1400" dirty="0"/>
          </a:p>
          <a:p>
            <a:r>
              <a:rPr lang="en-US" sz="1400" dirty="0"/>
              <a:t>There will be several different puzzle types represented. However, like </a:t>
            </a:r>
            <a:r>
              <a:rPr lang="en-US" sz="1400" i="1" dirty="0"/>
              <a:t>Myst</a:t>
            </a:r>
            <a:r>
              <a:rPr lang="en-US" sz="1400" dirty="0"/>
              <a:t> and </a:t>
            </a:r>
            <a:r>
              <a:rPr lang="en-US" sz="1400" i="1" dirty="0"/>
              <a:t>WRoEF</a:t>
            </a:r>
            <a:r>
              <a:rPr lang="en-US" sz="1400" dirty="0"/>
              <a:t>, no items are required to complete any puzzle – only information.  </a:t>
            </a:r>
          </a:p>
        </p:txBody>
      </p:sp>
    </p:spTree>
    <p:extLst>
      <p:ext uri="{BB962C8B-B14F-4D97-AF65-F5344CB8AC3E}">
        <p14:creationId xmlns:p14="http://schemas.microsoft.com/office/powerpoint/2010/main" val="2734911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EC56-600A-762F-F5FC-A340F0E1BD7D}"/>
              </a:ext>
            </a:extLst>
          </p:cNvPr>
          <p:cNvSpPr>
            <a:spLocks noGrp="1"/>
          </p:cNvSpPr>
          <p:nvPr>
            <p:ph type="title"/>
          </p:nvPr>
        </p:nvSpPr>
        <p:spPr/>
        <p:txBody>
          <a:bodyPr/>
          <a:lstStyle/>
          <a:p>
            <a:r>
              <a:rPr lang="en-GB" i="1" dirty="0"/>
              <a:t>OOC</a:t>
            </a:r>
            <a:r>
              <a:rPr lang="en-GB" dirty="0"/>
              <a:t>: Level Design</a:t>
            </a:r>
            <a:endParaRPr lang="en-GB" i="1" dirty="0"/>
          </a:p>
        </p:txBody>
      </p:sp>
      <p:sp>
        <p:nvSpPr>
          <p:cNvPr id="6" name="TextBox 5">
            <a:extLst>
              <a:ext uri="{FF2B5EF4-FFF2-40B4-BE49-F238E27FC236}">
                <a16:creationId xmlns:a16="http://schemas.microsoft.com/office/drawing/2014/main" id="{DA368FAF-E392-A804-1C16-B0AB778167F9}"/>
              </a:ext>
            </a:extLst>
          </p:cNvPr>
          <p:cNvSpPr txBox="1"/>
          <p:nvPr/>
        </p:nvSpPr>
        <p:spPr>
          <a:xfrm>
            <a:off x="1431524" y="1781621"/>
            <a:ext cx="6094520" cy="4524315"/>
          </a:xfrm>
          <a:prstGeom prst="rect">
            <a:avLst/>
          </a:prstGeom>
          <a:noFill/>
        </p:spPr>
        <p:txBody>
          <a:bodyPr wrap="square">
            <a:spAutoFit/>
          </a:bodyPr>
          <a:lstStyle/>
          <a:p>
            <a:r>
              <a:rPr lang="en-US" dirty="0"/>
              <a:t>The game takes place in the home of the Mage, which is divided into several inter-connected rooms. Access to some rooms is locked behind puzzles, which can only be solved with information gathered by investigating objects throughout the house</a:t>
            </a:r>
            <a:r>
              <a:rPr lang="en-GB" dirty="0"/>
              <a:t>.</a:t>
            </a:r>
            <a:endParaRPr lang="en-US" dirty="0"/>
          </a:p>
          <a:p>
            <a:endParaRPr lang="en-US" dirty="0"/>
          </a:p>
          <a:p>
            <a:r>
              <a:rPr lang="en-US" dirty="0"/>
              <a:t>The house is divided into three “wings.” The player will enter a foyer, which leads them into the “hub” of the house, the Mage’s office. From the office, the player will be able to unlock and explore the three wings in any order they wish, with each wing culminating in an experiment. Once the player has attempted each experiment at least once, they will be given the option to input a hypothesis at the Mage’s desk, thus ending the game. </a:t>
            </a:r>
          </a:p>
          <a:p>
            <a:endParaRPr lang="en-US" dirty="0"/>
          </a:p>
          <a:p>
            <a:r>
              <a:rPr lang="en-US" b="1" dirty="0"/>
              <a:t>[IMG: MAP] </a:t>
            </a:r>
            <a:endParaRPr lang="en-GB" b="1" dirty="0"/>
          </a:p>
        </p:txBody>
      </p:sp>
      <p:sp>
        <p:nvSpPr>
          <p:cNvPr id="5" name="Slide Number Placeholder 4">
            <a:extLst>
              <a:ext uri="{FF2B5EF4-FFF2-40B4-BE49-F238E27FC236}">
                <a16:creationId xmlns:a16="http://schemas.microsoft.com/office/drawing/2014/main" id="{1F044FC9-B456-1548-3FE5-7A1647D03454}"/>
              </a:ext>
            </a:extLst>
          </p:cNvPr>
          <p:cNvSpPr>
            <a:spLocks noGrp="1"/>
          </p:cNvSpPr>
          <p:nvPr>
            <p:ph type="sldNum" sz="quarter" idx="12"/>
          </p:nvPr>
        </p:nvSpPr>
        <p:spPr/>
        <p:txBody>
          <a:bodyPr/>
          <a:lstStyle/>
          <a:p>
            <a:fld id="{330EA680-D336-4FF7-8B7A-9848BB0A1C32}" type="slidenum">
              <a:rPr lang="en-US" smtClean="0"/>
              <a:t>45</a:t>
            </a:fld>
            <a:endParaRPr lang="en-US" dirty="0"/>
          </a:p>
        </p:txBody>
      </p:sp>
      <p:sp>
        <p:nvSpPr>
          <p:cNvPr id="7" name="Date Placeholder 6">
            <a:extLst>
              <a:ext uri="{FF2B5EF4-FFF2-40B4-BE49-F238E27FC236}">
                <a16:creationId xmlns:a16="http://schemas.microsoft.com/office/drawing/2014/main" id="{3AD7A7F4-983E-A361-1812-8563E4B7C305}"/>
              </a:ext>
            </a:extLst>
          </p:cNvPr>
          <p:cNvSpPr>
            <a:spLocks noGrp="1"/>
          </p:cNvSpPr>
          <p:nvPr>
            <p:ph type="dt" sz="half" idx="10"/>
          </p:nvPr>
        </p:nvSpPr>
        <p:spPr/>
        <p:txBody>
          <a:bodyPr/>
          <a:lstStyle/>
          <a:p>
            <a:r>
              <a:rPr lang="en-US" dirty="0"/>
              <a:t>Appendix 1: 3/3</a:t>
            </a:r>
          </a:p>
        </p:txBody>
      </p:sp>
    </p:spTree>
    <p:extLst>
      <p:ext uri="{BB962C8B-B14F-4D97-AF65-F5344CB8AC3E}">
        <p14:creationId xmlns:p14="http://schemas.microsoft.com/office/powerpoint/2010/main" val="48301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025EB-3917-ECD7-E73D-C9C4896CFF73}"/>
              </a:ext>
              <a:ext uri="{C183D7F6-B498-43B3-948B-1728B52AA6E4}">
                <adec:decorative xmlns:adec="http://schemas.microsoft.com/office/drawing/2017/decorative" val="1"/>
              </a:ext>
            </a:extLst>
          </p:cNvPr>
          <p:cNvSpPr/>
          <p:nvPr/>
        </p:nvSpPr>
        <p:spPr>
          <a:xfrm>
            <a:off x="3303606" y="0"/>
            <a:ext cx="8888394" cy="6858000"/>
          </a:xfrm>
          <a:prstGeom prst="rect">
            <a:avLst/>
          </a:prstGeom>
          <a:solidFill>
            <a:schemeClr val="tx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5AF8986-D835-CEEC-3C4F-278805D84FD1}"/>
              </a:ext>
            </a:extLst>
          </p:cNvPr>
          <p:cNvSpPr>
            <a:spLocks noGrp="1"/>
          </p:cNvSpPr>
          <p:nvPr>
            <p:ph type="title"/>
          </p:nvPr>
        </p:nvSpPr>
        <p:spPr>
          <a:xfrm>
            <a:off x="0" y="110454"/>
            <a:ext cx="3248541" cy="1759065"/>
          </a:xfrm>
        </p:spPr>
        <p:txBody>
          <a:bodyPr vert="horz" lIns="91440" tIns="45720" rIns="91440" bIns="45720" rtlCol="0" anchor="ctr">
            <a:normAutofit/>
          </a:bodyPr>
          <a:lstStyle/>
          <a:p>
            <a:r>
              <a:rPr lang="en-US" sz="3200" i="1" dirty="0"/>
              <a:t>WRoEF</a:t>
            </a:r>
            <a:r>
              <a:rPr lang="en-US" sz="3200" dirty="0"/>
              <a:t>: Overview - Mechanics</a:t>
            </a:r>
          </a:p>
        </p:txBody>
      </p:sp>
      <p:sp>
        <p:nvSpPr>
          <p:cNvPr id="14" name="TextBox 13">
            <a:extLst>
              <a:ext uri="{FF2B5EF4-FFF2-40B4-BE49-F238E27FC236}">
                <a16:creationId xmlns:a16="http://schemas.microsoft.com/office/drawing/2014/main" id="{C39C9782-DD0F-60EF-432B-0CA12463BA50}"/>
              </a:ext>
            </a:extLst>
          </p:cNvPr>
          <p:cNvSpPr txBox="1"/>
          <p:nvPr/>
        </p:nvSpPr>
        <p:spPr>
          <a:xfrm>
            <a:off x="55065" y="1869519"/>
            <a:ext cx="3193474" cy="3786018"/>
          </a:xfrm>
          <a:prstGeom prst="rect">
            <a:avLst/>
          </a:prstGeom>
        </p:spPr>
        <p:txBody>
          <a:bodyPr vert="horz" lIns="91440" tIns="45720" rIns="91440" bIns="45720" rtlCol="0" anchor="ctr">
            <a:normAutofit/>
          </a:bodyPr>
          <a:lstStyle/>
          <a:p>
            <a:pPr defTabSz="914400">
              <a:lnSpc>
                <a:spcPct val="90000"/>
              </a:lnSpc>
              <a:spcAft>
                <a:spcPts val="600"/>
              </a:spcAft>
            </a:pPr>
            <a:r>
              <a:rPr lang="en-GB" sz="1600" b="0" i="0" dirty="0">
                <a:effectLst/>
              </a:rPr>
              <a:t>The mechanics of </a:t>
            </a:r>
            <a:r>
              <a:rPr lang="en-GB" sz="1600" b="0" i="1" dirty="0">
                <a:effectLst/>
              </a:rPr>
              <a:t>What Remains of Edith Finch </a:t>
            </a:r>
            <a:r>
              <a:rPr lang="en-GB" sz="1600" b="0" i="0" dirty="0">
                <a:effectLst/>
              </a:rPr>
              <a:t>are simple, with the only controls available to the player being movement and object interaction. These consist of button prompts or occasional mouse control. </a:t>
            </a:r>
            <a:endParaRPr lang="en-US" sz="1600" b="0" i="0" dirty="0">
              <a:effectLst/>
            </a:endParaRPr>
          </a:p>
          <a:p>
            <a:pPr defTabSz="914400">
              <a:lnSpc>
                <a:spcPct val="90000"/>
              </a:lnSpc>
              <a:spcAft>
                <a:spcPts val="600"/>
              </a:spcAft>
            </a:pPr>
            <a:r>
              <a:rPr lang="en-US" sz="1600" b="0" i="0" dirty="0">
                <a:effectLst/>
              </a:rPr>
              <a:t>Apart from player controls, another important mechanical feature that contributes to the PX </a:t>
            </a:r>
            <a:r>
              <a:rPr lang="en-150" sz="1600" b="0" i="0" dirty="0">
                <a:effectLst/>
              </a:rPr>
              <a:t>is</a:t>
            </a:r>
            <a:r>
              <a:rPr lang="en-GB" sz="1600" b="0" i="0" dirty="0">
                <a:effectLst/>
              </a:rPr>
              <a:t> the use of </a:t>
            </a:r>
            <a:r>
              <a:rPr lang="en-GB" sz="1600" b="0" i="1" dirty="0">
                <a:effectLst/>
              </a:rPr>
              <a:t>camera</a:t>
            </a:r>
            <a:r>
              <a:rPr lang="en-GB" sz="1600" b="0" dirty="0">
                <a:effectLst/>
              </a:rPr>
              <a:t>. During each story level the player is given a different perspective, and unique camera angles assist in creating immersive characters.</a:t>
            </a:r>
            <a:endParaRPr lang="en-US" sz="1600" dirty="0"/>
          </a:p>
        </p:txBody>
      </p:sp>
      <p:grpSp>
        <p:nvGrpSpPr>
          <p:cNvPr id="21" name="Group 20" descr="IMG6">
            <a:extLst>
              <a:ext uri="{FF2B5EF4-FFF2-40B4-BE49-F238E27FC236}">
                <a16:creationId xmlns:a16="http://schemas.microsoft.com/office/drawing/2014/main" id="{7938439E-2F12-21B5-3776-00EEF93CF25F}"/>
              </a:ext>
            </a:extLst>
          </p:cNvPr>
          <p:cNvGrpSpPr/>
          <p:nvPr/>
        </p:nvGrpSpPr>
        <p:grpSpPr>
          <a:xfrm>
            <a:off x="3422238" y="3703899"/>
            <a:ext cx="8596065" cy="2975217"/>
            <a:chOff x="2353121" y="1640709"/>
            <a:chExt cx="5251252" cy="1763331"/>
          </a:xfrm>
        </p:grpSpPr>
        <p:pic>
          <p:nvPicPr>
            <p:cNvPr id="7" name="Picture 6" descr="A hand holding a rope to a house&#10;&#10;Description automatically generated">
              <a:extLst>
                <a:ext uri="{FF2B5EF4-FFF2-40B4-BE49-F238E27FC236}">
                  <a16:creationId xmlns:a16="http://schemas.microsoft.com/office/drawing/2014/main" id="{314A80F7-028E-14EB-6AC2-A9100CFB3E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3206" y="1640709"/>
              <a:ext cx="3231167" cy="1763331"/>
            </a:xfrm>
            <a:prstGeom prst="rect">
              <a:avLst/>
            </a:prstGeom>
          </p:spPr>
        </p:pic>
        <p:sp>
          <p:nvSpPr>
            <p:cNvPr id="11" name="TextBox 10">
              <a:extLst>
                <a:ext uri="{FF2B5EF4-FFF2-40B4-BE49-F238E27FC236}">
                  <a16:creationId xmlns:a16="http://schemas.microsoft.com/office/drawing/2014/main" id="{62FD504A-699D-D766-AADE-7F92293459D0}"/>
                </a:ext>
              </a:extLst>
            </p:cNvPr>
            <p:cNvSpPr txBox="1"/>
            <p:nvPr/>
          </p:nvSpPr>
          <p:spPr>
            <a:xfrm>
              <a:off x="2353121" y="1984262"/>
              <a:ext cx="2020081" cy="1076224"/>
            </a:xfrm>
            <a:prstGeom prst="rect">
              <a:avLst/>
            </a:prstGeom>
            <a:noFill/>
          </p:spPr>
          <p:txBody>
            <a:bodyPr wrap="square" lIns="91440" tIns="45720" rIns="91440" bIns="45720" anchor="t">
              <a:spAutoFit/>
            </a:bodyPr>
            <a:lstStyle/>
            <a:p>
              <a:pPr defTabSz="320266">
                <a:spcAft>
                  <a:spcPts val="489"/>
                </a:spcAft>
              </a:pPr>
              <a:r>
                <a:rPr lang="en-GB" sz="1400" kern="1200" dirty="0">
                  <a:solidFill>
                    <a:schemeClr val="bg1"/>
                  </a:solidFill>
                  <a:ea typeface="Calibri"/>
                  <a:cs typeface="Calibri"/>
                </a:rPr>
                <a:t>Certain elements </a:t>
              </a:r>
              <a:r>
                <a:rPr lang="en-GB" sz="1400" dirty="0">
                  <a:solidFill>
                    <a:schemeClr val="bg1"/>
                  </a:solidFill>
                  <a:ea typeface="Calibri"/>
                  <a:cs typeface="Calibri"/>
                </a:rPr>
                <a:t>draw the </a:t>
              </a:r>
              <a:r>
                <a:rPr lang="en-GB" sz="1400" kern="1200" dirty="0">
                  <a:solidFill>
                    <a:schemeClr val="bg1"/>
                  </a:solidFill>
                  <a:ea typeface="Calibri"/>
                  <a:cs typeface="Calibri"/>
                </a:rPr>
                <a:t>player further into the game, such as the ability to use the mouse to turn pages in a book, pull open drawers and doors, etc. In this way, the mouse becomes a stand-in for Edith’s hand, with the player physically pulling the mouse back to open a mailbox.</a:t>
              </a:r>
              <a:r>
                <a:rPr lang="en-GB" sz="1400" dirty="0">
                  <a:solidFill>
                    <a:schemeClr val="bg1"/>
                  </a:solidFill>
                  <a:ea typeface="Calibri"/>
                  <a:cs typeface="Calibri"/>
                </a:rPr>
                <a:t> </a:t>
              </a:r>
              <a:endParaRPr lang="en-GB" sz="1400" dirty="0">
                <a:solidFill>
                  <a:schemeClr val="bg1"/>
                </a:solidFill>
              </a:endParaRPr>
            </a:p>
          </p:txBody>
        </p:sp>
      </p:grpSp>
      <p:grpSp>
        <p:nvGrpSpPr>
          <p:cNvPr id="20" name="Group 19" descr="IMG5">
            <a:extLst>
              <a:ext uri="{FF2B5EF4-FFF2-40B4-BE49-F238E27FC236}">
                <a16:creationId xmlns:a16="http://schemas.microsoft.com/office/drawing/2014/main" id="{D8D2C696-E1CF-2A1B-5418-0C9BBC25525E}"/>
              </a:ext>
            </a:extLst>
          </p:cNvPr>
          <p:cNvGrpSpPr/>
          <p:nvPr/>
        </p:nvGrpSpPr>
        <p:grpSpPr>
          <a:xfrm>
            <a:off x="3422239" y="178881"/>
            <a:ext cx="8596061" cy="2975221"/>
            <a:chOff x="-2054800" y="1203194"/>
            <a:chExt cx="6183550" cy="2117608"/>
          </a:xfrm>
        </p:grpSpPr>
        <p:sp>
          <p:nvSpPr>
            <p:cNvPr id="9" name="TextBox 8">
              <a:extLst>
                <a:ext uri="{FF2B5EF4-FFF2-40B4-BE49-F238E27FC236}">
                  <a16:creationId xmlns:a16="http://schemas.microsoft.com/office/drawing/2014/main" id="{704AE3B1-4BDA-9E8C-5271-89FA6AD79C1E}"/>
                </a:ext>
              </a:extLst>
            </p:cNvPr>
            <p:cNvSpPr txBox="1"/>
            <p:nvPr/>
          </p:nvSpPr>
          <p:spPr>
            <a:xfrm>
              <a:off x="-2054800" y="1539101"/>
              <a:ext cx="2378722" cy="1445792"/>
            </a:xfrm>
            <a:prstGeom prst="rect">
              <a:avLst/>
            </a:prstGeom>
            <a:noFill/>
          </p:spPr>
          <p:txBody>
            <a:bodyPr wrap="square" lIns="91440" tIns="45720" rIns="91440" bIns="45720" anchor="t">
              <a:spAutoFit/>
            </a:bodyPr>
            <a:lstStyle/>
            <a:p>
              <a:pPr defTabSz="253681">
                <a:spcAft>
                  <a:spcPts val="382"/>
                </a:spcAft>
              </a:pPr>
              <a:r>
                <a:rPr lang="en-GB" sz="1400" kern="1200" dirty="0">
                  <a:solidFill>
                    <a:schemeClr val="bg1"/>
                  </a:solidFill>
                  <a:ea typeface="Calibri"/>
                  <a:cs typeface="Calibri"/>
                </a:rPr>
                <a:t>While the general mechanics are simple, each story level utilises those simple controls beautifully. In the story of Edith’s brother Lewis, you play as Lewis working in a fish cannery. With the mouse, the player controls Lewis’s right hand, removing the heads from fish. With the keyboard, the player navigates Lewis’s dreamworld.</a:t>
              </a:r>
              <a:r>
                <a:rPr lang="en-GB" sz="1400" dirty="0">
                  <a:solidFill>
                    <a:schemeClr val="bg1"/>
                  </a:solidFill>
                  <a:ea typeface="Calibri"/>
                  <a:cs typeface="Calibri"/>
                </a:rPr>
                <a:t> </a:t>
              </a:r>
              <a:endParaRPr lang="en-GB" sz="1400" dirty="0">
                <a:solidFill>
                  <a:schemeClr val="bg1"/>
                </a:solidFill>
              </a:endParaRPr>
            </a:p>
          </p:txBody>
        </p:sp>
        <p:pic>
          <p:nvPicPr>
            <p:cNvPr id="18" name="Picture 17" descr="A screenshot of a video game&#10;&#10;Description automatically generated">
              <a:extLst>
                <a:ext uri="{FF2B5EF4-FFF2-40B4-BE49-F238E27FC236}">
                  <a16:creationId xmlns:a16="http://schemas.microsoft.com/office/drawing/2014/main" id="{440BFD93-3B17-84FD-F18D-73CFCAE6C7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923" y="1203194"/>
              <a:ext cx="3804827" cy="2117608"/>
            </a:xfrm>
            <a:prstGeom prst="rect">
              <a:avLst/>
            </a:prstGeom>
          </p:spPr>
        </p:pic>
      </p:grpSp>
      <p:sp>
        <p:nvSpPr>
          <p:cNvPr id="5" name="Slide Number Placeholder 4">
            <a:extLst>
              <a:ext uri="{FF2B5EF4-FFF2-40B4-BE49-F238E27FC236}">
                <a16:creationId xmlns:a16="http://schemas.microsoft.com/office/drawing/2014/main" id="{4D9F6A44-139F-1328-D082-32C8200F6CD3}"/>
              </a:ext>
            </a:extLst>
          </p:cNvPr>
          <p:cNvSpPr>
            <a:spLocks noGrp="1"/>
          </p:cNvSpPr>
          <p:nvPr>
            <p:ph type="sldNum" sz="quarter" idx="12"/>
          </p:nvPr>
        </p:nvSpPr>
        <p:spPr/>
        <p:txBody>
          <a:bodyPr/>
          <a:lstStyle/>
          <a:p>
            <a:fld id="{330EA680-D336-4FF7-8B7A-9848BB0A1C32}" type="slidenum">
              <a:rPr lang="en-US" smtClean="0"/>
              <a:t>5</a:t>
            </a:fld>
            <a:endParaRPr lang="en-US" dirty="0"/>
          </a:p>
        </p:txBody>
      </p:sp>
      <p:sp>
        <p:nvSpPr>
          <p:cNvPr id="6" name="Date Placeholder 5">
            <a:extLst>
              <a:ext uri="{FF2B5EF4-FFF2-40B4-BE49-F238E27FC236}">
                <a16:creationId xmlns:a16="http://schemas.microsoft.com/office/drawing/2014/main" id="{11F55588-9CAA-AF13-E117-A1E6F35B0AA8}"/>
              </a:ext>
            </a:extLst>
          </p:cNvPr>
          <p:cNvSpPr>
            <a:spLocks noGrp="1"/>
          </p:cNvSpPr>
          <p:nvPr>
            <p:ph type="dt" sz="half" idx="10"/>
          </p:nvPr>
        </p:nvSpPr>
        <p:spPr/>
        <p:txBody>
          <a:bodyPr/>
          <a:lstStyle/>
          <a:p>
            <a:r>
              <a:rPr lang="en-US" dirty="0"/>
              <a:t>WRoEF: 3/9</a:t>
            </a:r>
          </a:p>
        </p:txBody>
      </p:sp>
    </p:spTree>
    <p:extLst>
      <p:ext uri="{BB962C8B-B14F-4D97-AF65-F5344CB8AC3E}">
        <p14:creationId xmlns:p14="http://schemas.microsoft.com/office/powerpoint/2010/main" val="2688116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IMG7">
            <a:extLst>
              <a:ext uri="{FF2B5EF4-FFF2-40B4-BE49-F238E27FC236}">
                <a16:creationId xmlns:a16="http://schemas.microsoft.com/office/drawing/2014/main" id="{FBC5ED08-4FEA-B352-1338-232E0B060595}"/>
              </a:ext>
            </a:extLst>
          </p:cNvPr>
          <p:cNvPicPr>
            <a:picLocks noChangeAspect="1"/>
          </p:cNvPicPr>
          <p:nvPr/>
        </p:nvPicPr>
        <p:blipFill>
          <a:blip r:embed="rId2">
            <a:extLst>
              <a:ext uri="{28A0092B-C50C-407E-A947-70E740481C1C}">
                <a14:useLocalDpi xmlns:a14="http://schemas.microsoft.com/office/drawing/2010/main" val="0"/>
              </a:ext>
            </a:extLst>
          </a:blip>
          <a:srcRect t="9076" b="907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3" name="Picture 12" descr="IMG8">
            <a:extLst>
              <a:ext uri="{FF2B5EF4-FFF2-40B4-BE49-F238E27FC236}">
                <a16:creationId xmlns:a16="http://schemas.microsoft.com/office/drawing/2014/main" id="{BFE90C9E-C90F-863D-A4D2-80E499DE5384}"/>
              </a:ext>
            </a:extLst>
          </p:cNvPr>
          <p:cNvPicPr>
            <a:picLocks noChangeAspect="1"/>
          </p:cNvPicPr>
          <p:nvPr/>
        </p:nvPicPr>
        <p:blipFill>
          <a:blip r:embed="rId3">
            <a:extLst>
              <a:ext uri="{28A0092B-C50C-407E-A947-70E740481C1C}">
                <a14:useLocalDpi xmlns:a14="http://schemas.microsoft.com/office/drawing/2010/main" val="0"/>
              </a:ext>
            </a:extLst>
          </a:blip>
          <a:srcRect t="9076" b="907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D1E6E7D0-6EF8-7A0A-9194-CB0F3DA919BA}"/>
              </a:ext>
            </a:extLst>
          </p:cNvPr>
          <p:cNvSpPr>
            <a:spLocks noGrp="1"/>
          </p:cNvSpPr>
          <p:nvPr>
            <p:ph type="title"/>
          </p:nvPr>
        </p:nvSpPr>
        <p:spPr>
          <a:xfrm>
            <a:off x="448056" y="859536"/>
            <a:ext cx="4832802" cy="1243584"/>
          </a:xfrm>
        </p:spPr>
        <p:txBody>
          <a:bodyPr vert="horz" lIns="91440" tIns="45720" rIns="91440" bIns="45720" rtlCol="0" anchor="ctr">
            <a:noAutofit/>
          </a:bodyPr>
          <a:lstStyle/>
          <a:p>
            <a:r>
              <a:rPr lang="en-US" sz="3200" i="1" kern="1200" dirty="0">
                <a:latin typeface="+mj-lt"/>
                <a:ea typeface="+mj-ea"/>
                <a:cs typeface="+mj-cs"/>
              </a:rPr>
              <a:t>WRoEF</a:t>
            </a:r>
            <a:r>
              <a:rPr lang="en-US" sz="3200" kern="1200" dirty="0">
                <a:latin typeface="+mj-lt"/>
                <a:ea typeface="+mj-ea"/>
                <a:cs typeface="+mj-cs"/>
              </a:rPr>
              <a:t>: Overview </a:t>
            </a:r>
            <a:r>
              <a:rPr lang="en-US" sz="3200" dirty="0"/>
              <a:t>— </a:t>
            </a:r>
            <a:br>
              <a:rPr lang="en-US" sz="3200" dirty="0"/>
            </a:br>
            <a:r>
              <a:rPr lang="en-US" sz="3200" kern="1200" dirty="0">
                <a:latin typeface="+mj-lt"/>
                <a:ea typeface="+mj-ea"/>
                <a:cs typeface="+mj-cs"/>
              </a:rPr>
              <a:t>Gameplay Experience and World</a:t>
            </a:r>
            <a:r>
              <a:rPr lang="en-US" sz="3200" dirty="0"/>
              <a:t> </a:t>
            </a:r>
            <a:endParaRPr lang="en-US" sz="3200" kern="1200" dirty="0">
              <a:latin typeface="+mj-lt"/>
              <a:ea typeface="+mj-ea"/>
              <a:cs typeface="+mj-cs"/>
            </a:endParaRPr>
          </a:p>
        </p:txBody>
      </p:sp>
      <p:sp>
        <p:nvSpPr>
          <p:cNvPr id="9" name="TextBox 8">
            <a:extLst>
              <a:ext uri="{FF2B5EF4-FFF2-40B4-BE49-F238E27FC236}">
                <a16:creationId xmlns:a16="http://schemas.microsoft.com/office/drawing/2014/main" id="{FE52429D-F31C-B102-E1B3-D4E1D07B5DBB}"/>
              </a:ext>
            </a:extLst>
          </p:cNvPr>
          <p:cNvSpPr txBox="1"/>
          <p:nvPr/>
        </p:nvSpPr>
        <p:spPr>
          <a:xfrm>
            <a:off x="448056" y="2512611"/>
            <a:ext cx="4832803" cy="3664351"/>
          </a:xfrm>
          <a:prstGeom prst="rect">
            <a:avLst/>
          </a:prstGeom>
        </p:spPr>
        <p:txBody>
          <a:bodyPr vert="horz" lIns="91440" tIns="45720" rIns="91440" bIns="45720" rtlCol="0" anchor="t">
            <a:normAutofit/>
          </a:bodyPr>
          <a:lstStyle/>
          <a:p>
            <a:pPr>
              <a:lnSpc>
                <a:spcPct val="90000"/>
              </a:lnSpc>
              <a:spcAft>
                <a:spcPts val="600"/>
              </a:spcAft>
            </a:pPr>
            <a:r>
              <a:rPr lang="en-US" sz="1700" b="0" i="0" dirty="0">
                <a:effectLst/>
              </a:rPr>
              <a:t>Much of the narrative experience is delivered through </a:t>
            </a:r>
            <a:r>
              <a:rPr lang="en-US" sz="1700" b="0" i="1" dirty="0">
                <a:effectLst/>
              </a:rPr>
              <a:t>atmosphere. </a:t>
            </a:r>
            <a:r>
              <a:rPr lang="en-US" sz="1700" b="0" i="0" dirty="0">
                <a:effectLst/>
              </a:rPr>
              <a:t>The world of </a:t>
            </a:r>
            <a:r>
              <a:rPr lang="en-US" sz="1700" b="0" i="1" dirty="0">
                <a:effectLst/>
              </a:rPr>
              <a:t>Edith Finch </a:t>
            </a:r>
            <a:r>
              <a:rPr lang="en-US" sz="1700" b="0" i="0" dirty="0">
                <a:effectLst/>
              </a:rPr>
              <a:t>is incredibly immersive, with each</a:t>
            </a:r>
            <a:r>
              <a:rPr lang="en-150" sz="1700" dirty="0"/>
              <a:t> character’s</a:t>
            </a:r>
            <a:r>
              <a:rPr lang="en-US" sz="1700" b="0" i="0" dirty="0">
                <a:effectLst/>
              </a:rPr>
              <a:t> story having a unique feel built through colour, lighting, and sound. The house itself</a:t>
            </a:r>
            <a:r>
              <a:rPr lang="en-US" sz="1700" dirty="0"/>
              <a:t>,</a:t>
            </a:r>
            <a:r>
              <a:rPr lang="en-US" sz="1700" b="0" i="0" dirty="0">
                <a:effectLst/>
              </a:rPr>
              <a:t> in which most of the game takes place is cramped, cluttered, and cozy. Walls are lined with photographs and keepsakes, and each bedroom is highly </a:t>
            </a:r>
            <a:r>
              <a:rPr lang="en-GB" sz="1700" b="0" i="0" dirty="0">
                <a:effectLst/>
              </a:rPr>
              <a:t>personalised</a:t>
            </a:r>
            <a:r>
              <a:rPr lang="en-US" sz="1700" b="0" i="0" dirty="0">
                <a:effectLst/>
              </a:rPr>
              <a:t>. The room of Edith’s grandfather, Sam, is filled with his hunting trophies, photography equipment, and hunting gear (Top). Molly’s bedroom is full of frills and cushions, a fairytale castle painted next to her bed (Bottom).</a:t>
            </a:r>
            <a:r>
              <a:rPr lang="en-US" sz="1700" dirty="0"/>
              <a:t> </a:t>
            </a:r>
          </a:p>
        </p:txBody>
      </p:sp>
      <p:sp>
        <p:nvSpPr>
          <p:cNvPr id="5" name="Slide Number Placeholder 4">
            <a:extLst>
              <a:ext uri="{FF2B5EF4-FFF2-40B4-BE49-F238E27FC236}">
                <a16:creationId xmlns:a16="http://schemas.microsoft.com/office/drawing/2014/main" id="{090EBF43-FB11-A5F6-0C9D-DB4A5314C6F0}"/>
              </a:ext>
            </a:extLst>
          </p:cNvPr>
          <p:cNvSpPr>
            <a:spLocks noGrp="1"/>
          </p:cNvSpPr>
          <p:nvPr>
            <p:ph type="sldNum" sz="quarter" idx="12"/>
          </p:nvPr>
        </p:nvSpPr>
        <p:spPr/>
        <p:txBody>
          <a:bodyPr/>
          <a:lstStyle/>
          <a:p>
            <a:fld id="{330EA680-D336-4FF7-8B7A-9848BB0A1C32}" type="slidenum">
              <a:rPr lang="en-US" smtClean="0"/>
              <a:t>6</a:t>
            </a:fld>
            <a:endParaRPr lang="en-US" dirty="0"/>
          </a:p>
        </p:txBody>
      </p:sp>
      <p:sp>
        <p:nvSpPr>
          <p:cNvPr id="6" name="Date Placeholder 5">
            <a:extLst>
              <a:ext uri="{FF2B5EF4-FFF2-40B4-BE49-F238E27FC236}">
                <a16:creationId xmlns:a16="http://schemas.microsoft.com/office/drawing/2014/main" id="{5E9728EE-8E8A-8F34-0B9A-41C20AF28796}"/>
              </a:ext>
            </a:extLst>
          </p:cNvPr>
          <p:cNvSpPr>
            <a:spLocks noGrp="1"/>
          </p:cNvSpPr>
          <p:nvPr>
            <p:ph type="dt" sz="half" idx="10"/>
          </p:nvPr>
        </p:nvSpPr>
        <p:spPr/>
        <p:txBody>
          <a:bodyPr/>
          <a:lstStyle/>
          <a:p>
            <a:r>
              <a:rPr lang="en-US" dirty="0"/>
              <a:t>WRoEF: 4/9</a:t>
            </a:r>
          </a:p>
        </p:txBody>
      </p:sp>
    </p:spTree>
    <p:extLst>
      <p:ext uri="{BB962C8B-B14F-4D97-AF65-F5344CB8AC3E}">
        <p14:creationId xmlns:p14="http://schemas.microsoft.com/office/powerpoint/2010/main" val="1353835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athtub filled with rubber ducks&#10;&#10;Description automatically generated">
            <a:extLst>
              <a:ext uri="{FF2B5EF4-FFF2-40B4-BE49-F238E27FC236}">
                <a16:creationId xmlns:a16="http://schemas.microsoft.com/office/drawing/2014/main" id="{023D125D-CE77-0F3D-A9D5-2E9D33EE588C}"/>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 r="989"/>
          <a:stretch/>
        </p:blipFill>
        <p:spPr>
          <a:xfrm>
            <a:off x="4919472" y="0"/>
            <a:ext cx="7212243" cy="4097407"/>
          </a:xfrm>
          <a:prstGeom prst="rect">
            <a:avLst/>
          </a:prstGeom>
        </p:spPr>
      </p:pic>
      <p:sp>
        <p:nvSpPr>
          <p:cNvPr id="2" name="Title 1">
            <a:extLst>
              <a:ext uri="{FF2B5EF4-FFF2-40B4-BE49-F238E27FC236}">
                <a16:creationId xmlns:a16="http://schemas.microsoft.com/office/drawing/2014/main" id="{F7F6583A-53D0-5DDC-BBF8-1AB25999AB4F}"/>
              </a:ext>
            </a:extLst>
          </p:cNvPr>
          <p:cNvSpPr>
            <a:spLocks noGrp="1"/>
          </p:cNvSpPr>
          <p:nvPr>
            <p:ph type="title"/>
          </p:nvPr>
        </p:nvSpPr>
        <p:spPr>
          <a:xfrm>
            <a:off x="120569" y="1195332"/>
            <a:ext cx="4798903" cy="1706743"/>
          </a:xfrm>
        </p:spPr>
        <p:txBody>
          <a:bodyPr vert="horz" lIns="91440" tIns="45720" rIns="91440" bIns="45720" rtlCol="0" anchor="t">
            <a:normAutofit/>
          </a:bodyPr>
          <a:lstStyle/>
          <a:p>
            <a:pPr defTabSz="540000"/>
            <a:r>
              <a:rPr lang="en-US" sz="3200" i="1" dirty="0"/>
              <a:t>WRoEF</a:t>
            </a:r>
            <a:r>
              <a:rPr lang="en-US" sz="3200" dirty="0"/>
              <a:t>: Overview - Gameplay Experience and World </a:t>
            </a:r>
          </a:p>
        </p:txBody>
      </p:sp>
      <p:sp>
        <p:nvSpPr>
          <p:cNvPr id="5" name="TextBox 4">
            <a:extLst>
              <a:ext uri="{FF2B5EF4-FFF2-40B4-BE49-F238E27FC236}">
                <a16:creationId xmlns:a16="http://schemas.microsoft.com/office/drawing/2014/main" id="{52DB9592-5740-D2F9-9F6B-247D21E0CA19}"/>
              </a:ext>
            </a:extLst>
          </p:cNvPr>
          <p:cNvSpPr txBox="1"/>
          <p:nvPr/>
        </p:nvSpPr>
        <p:spPr>
          <a:xfrm>
            <a:off x="120569" y="4097407"/>
            <a:ext cx="11787190" cy="2624068"/>
          </a:xfrm>
          <a:prstGeom prst="rect">
            <a:avLst/>
          </a:prstGeom>
        </p:spPr>
        <p:txBody>
          <a:bodyPr vert="horz" lIns="91440" tIns="45720" rIns="91440" bIns="45720" rtlCol="0">
            <a:noAutofit/>
          </a:bodyPr>
          <a:lstStyle/>
          <a:p>
            <a:pPr defTabSz="540000">
              <a:lnSpc>
                <a:spcPct val="90000"/>
              </a:lnSpc>
              <a:spcAft>
                <a:spcPts val="600"/>
              </a:spcAft>
            </a:pPr>
            <a:r>
              <a:rPr lang="en-US" sz="1600" b="0" i="1" dirty="0">
                <a:effectLst/>
              </a:rPr>
              <a:t>WRoEF </a:t>
            </a:r>
            <a:r>
              <a:rPr lang="en-US" sz="1600" b="0" dirty="0">
                <a:effectLst/>
              </a:rPr>
              <a:t>makes use of lighting, ambient audio,</a:t>
            </a:r>
            <a:r>
              <a:rPr lang="en-US" sz="1600" dirty="0"/>
              <a:t> and music </a:t>
            </a:r>
            <a:r>
              <a:rPr lang="en-US" sz="1600" b="0" i="0" dirty="0">
                <a:effectLst/>
              </a:rPr>
              <a:t>to establish and heighten emotions, building an atmospheric experience.</a:t>
            </a:r>
          </a:p>
          <a:p>
            <a:pPr defTabSz="540000">
              <a:lnSpc>
                <a:spcPct val="90000"/>
              </a:lnSpc>
              <a:spcAft>
                <a:spcPts val="600"/>
              </a:spcAft>
            </a:pPr>
            <a:r>
              <a:rPr lang="en-US" sz="1600" dirty="0"/>
              <a:t>	</a:t>
            </a:r>
            <a:r>
              <a:rPr lang="en-US" sz="1600" b="0" i="0" dirty="0">
                <a:effectLst/>
              </a:rPr>
              <a:t>As the game progresses, the golden sun that had been shining through the seaward windows begins to fade, and by the time Edith makes her way up to her mother’s tower bedroom, the sun has set. </a:t>
            </a:r>
          </a:p>
          <a:p>
            <a:pPr defTabSz="540000">
              <a:lnSpc>
                <a:spcPct val="90000"/>
              </a:lnSpc>
              <a:spcAft>
                <a:spcPts val="600"/>
              </a:spcAft>
            </a:pPr>
            <a:r>
              <a:rPr lang="en-US" sz="1600" b="0" i="0" dirty="0">
                <a:effectLst/>
              </a:rPr>
              <a:t>	In the final gameplay scene, the player swims through a red, pulsing tunnel towards a light. The player hears breathing and a heartbeat surrounding them, as they </a:t>
            </a:r>
            <a:r>
              <a:rPr lang="en-GB" sz="1600" b="0" i="0" dirty="0">
                <a:effectLst/>
              </a:rPr>
              <a:t>realise</a:t>
            </a:r>
            <a:r>
              <a:rPr lang="en-US" sz="1600" b="0" i="0" dirty="0">
                <a:effectLst/>
              </a:rPr>
              <a:t> that they are being </a:t>
            </a:r>
            <a:r>
              <a:rPr lang="en-US" sz="1600" b="0" i="1" dirty="0">
                <a:effectLst/>
              </a:rPr>
              <a:t>born,</a:t>
            </a:r>
            <a:r>
              <a:rPr lang="en-US" sz="1600" b="0" i="0" dirty="0">
                <a:effectLst/>
              </a:rPr>
              <a:t> surrounded by the floating letters of Edith’s last journal entries.</a:t>
            </a:r>
          </a:p>
          <a:p>
            <a:pPr defTabSz="540000">
              <a:lnSpc>
                <a:spcPct val="90000"/>
              </a:lnSpc>
              <a:spcAft>
                <a:spcPts val="600"/>
              </a:spcAft>
            </a:pPr>
            <a:r>
              <a:rPr lang="en-GB" sz="1600" kern="1200" dirty="0">
                <a:solidFill>
                  <a:schemeClr val="tx1"/>
                </a:solidFill>
                <a:ea typeface="+mn-ea"/>
                <a:cs typeface="+mn-cs"/>
              </a:rPr>
              <a:t>	Music is used sparingly and impactfully. In one scene, Edith’s infant uncle Gregory is taking a bath when his mother leaves to take a phone call. Left alone in the half-full tub, Gregory imagines his bath toys coming to life and dancing to the tune of “Waltz of the Flowers,” from the Nutcracker Suite by Tchaikovsky.</a:t>
            </a:r>
            <a:endParaRPr lang="en-GB" sz="1600" dirty="0"/>
          </a:p>
          <a:p>
            <a:pPr defTabSz="540000">
              <a:lnSpc>
                <a:spcPct val="90000"/>
              </a:lnSpc>
              <a:spcAft>
                <a:spcPts val="600"/>
              </a:spcAft>
            </a:pPr>
            <a:endParaRPr lang="en-US" sz="1600" dirty="0"/>
          </a:p>
        </p:txBody>
      </p:sp>
      <p:sp>
        <p:nvSpPr>
          <p:cNvPr id="8" name="Slide Number Placeholder 7">
            <a:extLst>
              <a:ext uri="{FF2B5EF4-FFF2-40B4-BE49-F238E27FC236}">
                <a16:creationId xmlns:a16="http://schemas.microsoft.com/office/drawing/2014/main" id="{88333C68-7A58-060A-324E-A181679B386E}"/>
              </a:ext>
            </a:extLst>
          </p:cNvPr>
          <p:cNvSpPr>
            <a:spLocks noGrp="1"/>
          </p:cNvSpPr>
          <p:nvPr>
            <p:ph type="sldNum" sz="quarter" idx="12"/>
          </p:nvPr>
        </p:nvSpPr>
        <p:spPr/>
        <p:txBody>
          <a:bodyPr/>
          <a:lstStyle/>
          <a:p>
            <a:pPr defTabSz="540000"/>
            <a:fld id="{330EA680-D336-4FF7-8B7A-9848BB0A1C32}" type="slidenum">
              <a:rPr lang="en-US" smtClean="0"/>
              <a:pPr defTabSz="540000"/>
              <a:t>7</a:t>
            </a:fld>
            <a:endParaRPr lang="en-US" dirty="0"/>
          </a:p>
        </p:txBody>
      </p:sp>
      <p:sp>
        <p:nvSpPr>
          <p:cNvPr id="9" name="Date Placeholder 8">
            <a:extLst>
              <a:ext uri="{FF2B5EF4-FFF2-40B4-BE49-F238E27FC236}">
                <a16:creationId xmlns:a16="http://schemas.microsoft.com/office/drawing/2014/main" id="{8A9864DD-109A-477F-0D95-C758434683E4}"/>
              </a:ext>
            </a:extLst>
          </p:cNvPr>
          <p:cNvSpPr>
            <a:spLocks noGrp="1"/>
          </p:cNvSpPr>
          <p:nvPr>
            <p:ph type="dt" sz="half" idx="10"/>
          </p:nvPr>
        </p:nvSpPr>
        <p:spPr/>
        <p:txBody>
          <a:bodyPr/>
          <a:lstStyle/>
          <a:p>
            <a:pPr defTabSz="540000"/>
            <a:r>
              <a:rPr lang="en-US" dirty="0"/>
              <a:t>WRoEF: 5/9</a:t>
            </a:r>
          </a:p>
        </p:txBody>
      </p:sp>
    </p:spTree>
    <p:extLst>
      <p:ext uri="{BB962C8B-B14F-4D97-AF65-F5344CB8AC3E}">
        <p14:creationId xmlns:p14="http://schemas.microsoft.com/office/powerpoint/2010/main" val="290318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692E225-C5E0-D70D-BD32-5FAEE30E1CDC}"/>
              </a:ext>
              <a:ext uri="{C183D7F6-B498-43B3-948B-1728B52AA6E4}">
                <adec:decorative xmlns:adec="http://schemas.microsoft.com/office/drawing/2017/decorative" val="1"/>
              </a:ext>
            </a:extLst>
          </p:cNvPr>
          <p:cNvSpPr/>
          <p:nvPr/>
        </p:nvSpPr>
        <p:spPr>
          <a:xfrm>
            <a:off x="5277278" y="0"/>
            <a:ext cx="6914722" cy="6858000"/>
          </a:xfrm>
          <a:prstGeom prst="rect">
            <a:avLst/>
          </a:prstGeom>
          <a:solidFill>
            <a:schemeClr val="tx1">
              <a:lumMod val="7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4187B4B-C831-709E-31D1-2274A6F6A88C}"/>
              </a:ext>
            </a:extLst>
          </p:cNvPr>
          <p:cNvSpPr>
            <a:spLocks noGrp="1"/>
          </p:cNvSpPr>
          <p:nvPr>
            <p:ph type="title"/>
          </p:nvPr>
        </p:nvSpPr>
        <p:spPr>
          <a:xfrm>
            <a:off x="0" y="365125"/>
            <a:ext cx="5109839" cy="964786"/>
          </a:xfrm>
        </p:spPr>
        <p:txBody>
          <a:bodyPr vert="horz" lIns="91440" tIns="45720" rIns="91440" bIns="45720" rtlCol="0" anchor="t">
            <a:normAutofit fontScale="90000"/>
          </a:bodyPr>
          <a:lstStyle/>
          <a:p>
            <a:r>
              <a:rPr lang="en-US" sz="3200" i="1" dirty="0">
                <a:latin typeface="Garamond" panose="02020404030301010803" pitchFamily="18" charset="0"/>
              </a:rPr>
              <a:t>WRoEF</a:t>
            </a:r>
            <a:r>
              <a:rPr lang="en-US" sz="3200" dirty="0">
                <a:latin typeface="Garamond" panose="02020404030301010803" pitchFamily="18" charset="0"/>
              </a:rPr>
              <a:t>: Analysis – Visual and Audio Design</a:t>
            </a:r>
          </a:p>
        </p:txBody>
      </p:sp>
      <p:sp>
        <p:nvSpPr>
          <p:cNvPr id="4" name="TextBox 3">
            <a:extLst>
              <a:ext uri="{FF2B5EF4-FFF2-40B4-BE49-F238E27FC236}">
                <a16:creationId xmlns:a16="http://schemas.microsoft.com/office/drawing/2014/main" id="{069E096F-A8EA-0AE6-0D82-CA8ECFB1E206}"/>
              </a:ext>
            </a:extLst>
          </p:cNvPr>
          <p:cNvSpPr txBox="1"/>
          <p:nvPr/>
        </p:nvSpPr>
        <p:spPr>
          <a:xfrm>
            <a:off x="167438" y="1661514"/>
            <a:ext cx="5059736" cy="3745454"/>
          </a:xfrm>
          <a:prstGeom prst="rect">
            <a:avLst/>
          </a:prstGeom>
        </p:spPr>
        <p:txBody>
          <a:bodyPr vert="horz" lIns="91440" tIns="45720" rIns="91440" bIns="45720" rtlCol="0">
            <a:normAutofit fontScale="92500"/>
          </a:bodyPr>
          <a:lstStyle/>
          <a:p>
            <a:pPr defTabSz="914400">
              <a:lnSpc>
                <a:spcPct val="90000"/>
              </a:lnSpc>
              <a:spcAft>
                <a:spcPts val="600"/>
              </a:spcAft>
            </a:pPr>
            <a:r>
              <a:rPr lang="en-US" sz="2000" b="0" i="0" dirty="0">
                <a:effectLst/>
              </a:rPr>
              <a:t>Much of the PX of </a:t>
            </a:r>
            <a:r>
              <a:rPr lang="en-US" sz="2000" b="0" i="1" dirty="0">
                <a:effectLst/>
              </a:rPr>
              <a:t>Edith Finch </a:t>
            </a:r>
            <a:r>
              <a:rPr lang="en-US" sz="2000" b="0" i="0" dirty="0">
                <a:effectLst/>
              </a:rPr>
              <a:t>is influenced by the visual and audio design. In this section we will explore elements such as lighting, colours, camera and framing, music, voice acting, and environmental sounds. </a:t>
            </a:r>
          </a:p>
          <a:p>
            <a:pPr defTabSz="914400">
              <a:lnSpc>
                <a:spcPct val="90000"/>
              </a:lnSpc>
              <a:spcAft>
                <a:spcPts val="600"/>
              </a:spcAft>
            </a:pPr>
            <a:r>
              <a:rPr lang="en-US" sz="2000" b="0" i="0" dirty="0">
                <a:effectLst/>
              </a:rPr>
              <a:t>Once inside the house, it becomes eerily quiet. The only sound other than the occasional narration is that of Edith’s footsteps. As each character’s story is encountered and completed, time progresses within the “real” world, that of Edith. By the end of the game, when Edith ascends a tower to her old bedroom, night has fallen. </a:t>
            </a:r>
          </a:p>
        </p:txBody>
      </p:sp>
      <p:sp>
        <p:nvSpPr>
          <p:cNvPr id="6" name="TextBox 5">
            <a:extLst>
              <a:ext uri="{FF2B5EF4-FFF2-40B4-BE49-F238E27FC236}">
                <a16:creationId xmlns:a16="http://schemas.microsoft.com/office/drawing/2014/main" id="{501D677E-356C-65AE-1116-B96A99AC4681}"/>
              </a:ext>
            </a:extLst>
          </p:cNvPr>
          <p:cNvSpPr txBox="1"/>
          <p:nvPr/>
        </p:nvSpPr>
        <p:spPr>
          <a:xfrm>
            <a:off x="5394613" y="4964706"/>
            <a:ext cx="3129521" cy="1569660"/>
          </a:xfrm>
          <a:prstGeom prst="rect">
            <a:avLst/>
          </a:prstGeom>
          <a:noFill/>
        </p:spPr>
        <p:txBody>
          <a:bodyPr wrap="square">
            <a:spAutoFit/>
          </a:bodyPr>
          <a:lstStyle/>
          <a:p>
            <a:pPr defTabSz="128265">
              <a:spcAft>
                <a:spcPts val="173"/>
              </a:spcAft>
            </a:pPr>
            <a:r>
              <a:rPr lang="en-GB" sz="1200" kern="1200" dirty="0">
                <a:solidFill>
                  <a:schemeClr val="bg1"/>
                </a:solidFill>
                <a:latin typeface="Calibri" panose="020F0502020204030204" pitchFamily="34" charset="0"/>
                <a:ea typeface="+mn-ea"/>
                <a:cs typeface="+mn-cs"/>
              </a:rPr>
              <a:t>During the initial section of gameplay, the player as Edith Finch walks up a long, winding path through the woods to the Finch house. </a:t>
            </a:r>
            <a:r>
              <a:rPr lang="en-GB" sz="1200" dirty="0">
                <a:solidFill>
                  <a:schemeClr val="bg1"/>
                </a:solidFill>
                <a:latin typeface="Calibri" panose="020F0502020204030204" pitchFamily="34" charset="0"/>
              </a:rPr>
              <a:t>There is no music, only environmental sounds. </a:t>
            </a:r>
            <a:r>
              <a:rPr lang="en-GB" sz="1200" kern="1200" dirty="0">
                <a:solidFill>
                  <a:schemeClr val="bg1"/>
                </a:solidFill>
                <a:latin typeface="Calibri" panose="020F0502020204030204" pitchFamily="34" charset="0"/>
                <a:ea typeface="+mn-ea"/>
                <a:cs typeface="+mn-cs"/>
              </a:rPr>
              <a:t>This quietude is interspersed with Edith’s narration, as voiced by the talented Valerie Rose Lohman, who for this performance was nominated for a BAFTA award (IMDb, n.d.).</a:t>
            </a:r>
            <a:endParaRPr lang="en-GB" sz="1200" dirty="0">
              <a:solidFill>
                <a:schemeClr val="bg1"/>
              </a:solidFill>
            </a:endParaRPr>
          </a:p>
        </p:txBody>
      </p:sp>
      <p:pic>
        <p:nvPicPr>
          <p:cNvPr id="8" name="Picture 7" descr="IMG12">
            <a:extLst>
              <a:ext uri="{FF2B5EF4-FFF2-40B4-BE49-F238E27FC236}">
                <a16:creationId xmlns:a16="http://schemas.microsoft.com/office/drawing/2014/main" id="{D5B9D87B-54AD-8EDC-F57A-554A97B231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4132" y="4765041"/>
            <a:ext cx="3500427" cy="1968990"/>
          </a:xfrm>
          <a:prstGeom prst="rect">
            <a:avLst/>
          </a:prstGeom>
        </p:spPr>
      </p:pic>
      <p:pic>
        <p:nvPicPr>
          <p:cNvPr id="7" name="Picture 6" descr="IMG10">
            <a:extLst>
              <a:ext uri="{FF2B5EF4-FFF2-40B4-BE49-F238E27FC236}">
                <a16:creationId xmlns:a16="http://schemas.microsoft.com/office/drawing/2014/main" id="{2253E497-71C5-6878-E6B9-E1B7F721CC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8524136" y="194356"/>
            <a:ext cx="3500428" cy="1968990"/>
          </a:xfrm>
          <a:prstGeom prst="rect">
            <a:avLst/>
          </a:prstGeom>
        </p:spPr>
      </p:pic>
      <p:sp>
        <p:nvSpPr>
          <p:cNvPr id="10" name="TextBox 9">
            <a:extLst>
              <a:ext uri="{FF2B5EF4-FFF2-40B4-BE49-F238E27FC236}">
                <a16:creationId xmlns:a16="http://schemas.microsoft.com/office/drawing/2014/main" id="{5F68F5A1-DC86-C663-C146-33A6A314339D}"/>
              </a:ext>
            </a:extLst>
          </p:cNvPr>
          <p:cNvSpPr txBox="1"/>
          <p:nvPr/>
        </p:nvSpPr>
        <p:spPr>
          <a:xfrm>
            <a:off x="5394616" y="218588"/>
            <a:ext cx="3148625" cy="1920526"/>
          </a:xfrm>
          <a:prstGeom prst="rect">
            <a:avLst/>
          </a:prstGeom>
          <a:noFill/>
        </p:spPr>
        <p:txBody>
          <a:bodyPr wrap="square">
            <a:spAutoFit/>
          </a:bodyPr>
          <a:lstStyle/>
          <a:p>
            <a:pPr defTabSz="301203">
              <a:lnSpc>
                <a:spcPct val="90000"/>
              </a:lnSpc>
              <a:spcAft>
                <a:spcPts val="198"/>
              </a:spcAft>
            </a:pPr>
            <a:r>
              <a:rPr lang="en-US" sz="1200" kern="1200" dirty="0">
                <a:solidFill>
                  <a:schemeClr val="bg1"/>
                </a:solidFill>
                <a:latin typeface="+mn-lt"/>
                <a:ea typeface="+mn-ea"/>
                <a:cs typeface="+mn-cs"/>
              </a:rPr>
              <a:t>As is the case in many games, lighting is used to point the direction the player should go (Fabricatore, 2007). For example, when first entering the second floor of the Finch house, glowing text will appear and float towards the player’s goal, a peephole in a door. In another instance, when the player is reading Grandma Edie’s journal near the end of the game, the player experiences a memory of Edie’s. Here the player is walking on a dried-up seabed towards a house, guided by a flashing red light.</a:t>
            </a:r>
            <a:endParaRPr lang="en-US" sz="1200" dirty="0">
              <a:solidFill>
                <a:schemeClr val="bg1"/>
              </a:solidFill>
            </a:endParaRPr>
          </a:p>
        </p:txBody>
      </p:sp>
      <p:sp>
        <p:nvSpPr>
          <p:cNvPr id="19" name="TextBox 18">
            <a:extLst>
              <a:ext uri="{FF2B5EF4-FFF2-40B4-BE49-F238E27FC236}">
                <a16:creationId xmlns:a16="http://schemas.microsoft.com/office/drawing/2014/main" id="{FC72DCF7-B48B-8BC1-230C-E0ED8A73C0FB}"/>
              </a:ext>
            </a:extLst>
          </p:cNvPr>
          <p:cNvSpPr txBox="1"/>
          <p:nvPr/>
        </p:nvSpPr>
        <p:spPr>
          <a:xfrm>
            <a:off x="5394613" y="2379814"/>
            <a:ext cx="3148625" cy="2252924"/>
          </a:xfrm>
          <a:prstGeom prst="rect">
            <a:avLst/>
          </a:prstGeom>
          <a:noFill/>
        </p:spPr>
        <p:txBody>
          <a:bodyPr wrap="square">
            <a:spAutoFit/>
          </a:bodyPr>
          <a:lstStyle/>
          <a:p>
            <a:pPr>
              <a:lnSpc>
                <a:spcPct val="90000"/>
              </a:lnSpc>
              <a:spcAft>
                <a:spcPts val="600"/>
              </a:spcAft>
            </a:pPr>
            <a:r>
              <a:rPr lang="en-US" sz="1200" b="0" i="0" dirty="0">
                <a:solidFill>
                  <a:schemeClr val="bg1"/>
                </a:solidFill>
                <a:effectLst/>
              </a:rPr>
              <a:t>Each “level” of the game is told from the perspective of and narrated by a unique character, with the various characters’ stories stitched together by segments where the player pilots Edith herself. The game does an excellent job of helping you to identify with the current</a:t>
            </a:r>
            <a:r>
              <a:rPr lang="en-150" sz="1200" b="0" i="0" dirty="0">
                <a:solidFill>
                  <a:schemeClr val="bg1"/>
                </a:solidFill>
                <a:effectLst/>
              </a:rPr>
              <a:t> Player Character</a:t>
            </a:r>
            <a:r>
              <a:rPr lang="en-US" sz="1200" b="0" i="0" dirty="0">
                <a:solidFill>
                  <a:schemeClr val="bg1"/>
                </a:solidFill>
                <a:effectLst/>
              </a:rPr>
              <a:t> </a:t>
            </a:r>
            <a:r>
              <a:rPr lang="en-150" sz="1200" b="0" i="0" dirty="0">
                <a:solidFill>
                  <a:schemeClr val="bg1"/>
                </a:solidFill>
                <a:effectLst/>
              </a:rPr>
              <a:t>(</a:t>
            </a:r>
            <a:r>
              <a:rPr lang="en-US" sz="1200" b="0" i="0" dirty="0">
                <a:solidFill>
                  <a:schemeClr val="bg1"/>
                </a:solidFill>
                <a:effectLst/>
              </a:rPr>
              <a:t>PC</a:t>
            </a:r>
            <a:r>
              <a:rPr lang="en-150" sz="1200" b="0" i="0" dirty="0">
                <a:solidFill>
                  <a:schemeClr val="bg1"/>
                </a:solidFill>
                <a:effectLst/>
              </a:rPr>
              <a:t>)</a:t>
            </a:r>
            <a:r>
              <a:rPr lang="en-US" sz="1200" b="0" i="0" dirty="0">
                <a:solidFill>
                  <a:schemeClr val="bg1"/>
                </a:solidFill>
                <a:effectLst/>
              </a:rPr>
              <a:t>, through numerous means. For example, while pieces of narration are being spoken (I.e., journal entries being read), the words appear on in the world as floating text. This text is interactable and can on occasion be dispersed by the player colliding with it.</a:t>
            </a:r>
            <a:endParaRPr lang="en-US" sz="1200" dirty="0">
              <a:solidFill>
                <a:schemeClr val="bg1"/>
              </a:solidFill>
            </a:endParaRPr>
          </a:p>
        </p:txBody>
      </p:sp>
      <p:pic>
        <p:nvPicPr>
          <p:cNvPr id="25" name="Picture 24" descr="IMG11">
            <a:extLst>
              <a:ext uri="{FF2B5EF4-FFF2-40B4-BE49-F238E27FC236}">
                <a16:creationId xmlns:a16="http://schemas.microsoft.com/office/drawing/2014/main" id="{7CACA10A-8D5D-5DFD-26AE-B4A1C3A371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4130" y="2444506"/>
            <a:ext cx="3500427" cy="1968991"/>
          </a:xfrm>
          <a:prstGeom prst="rect">
            <a:avLst/>
          </a:prstGeom>
        </p:spPr>
      </p:pic>
      <p:sp>
        <p:nvSpPr>
          <p:cNvPr id="12" name="Slide Number Placeholder 11">
            <a:extLst>
              <a:ext uri="{FF2B5EF4-FFF2-40B4-BE49-F238E27FC236}">
                <a16:creationId xmlns:a16="http://schemas.microsoft.com/office/drawing/2014/main" id="{31A498D0-01D8-DBA7-5607-2436E4E2CFD0}"/>
              </a:ext>
            </a:extLst>
          </p:cNvPr>
          <p:cNvSpPr>
            <a:spLocks noGrp="1"/>
          </p:cNvSpPr>
          <p:nvPr>
            <p:ph type="sldNum" sz="quarter" idx="12"/>
          </p:nvPr>
        </p:nvSpPr>
        <p:spPr/>
        <p:txBody>
          <a:bodyPr/>
          <a:lstStyle/>
          <a:p>
            <a:fld id="{330EA680-D336-4FF7-8B7A-9848BB0A1C32}" type="slidenum">
              <a:rPr lang="en-US" smtClean="0"/>
              <a:t>8</a:t>
            </a:fld>
            <a:endParaRPr lang="en-US" dirty="0"/>
          </a:p>
        </p:txBody>
      </p:sp>
      <p:sp>
        <p:nvSpPr>
          <p:cNvPr id="13" name="Date Placeholder 12">
            <a:extLst>
              <a:ext uri="{FF2B5EF4-FFF2-40B4-BE49-F238E27FC236}">
                <a16:creationId xmlns:a16="http://schemas.microsoft.com/office/drawing/2014/main" id="{C852891A-CDC5-E177-EB81-F0716312B800}"/>
              </a:ext>
            </a:extLst>
          </p:cNvPr>
          <p:cNvSpPr>
            <a:spLocks noGrp="1"/>
          </p:cNvSpPr>
          <p:nvPr>
            <p:ph type="dt" sz="half" idx="10"/>
          </p:nvPr>
        </p:nvSpPr>
        <p:spPr>
          <a:xfrm>
            <a:off x="0" y="0"/>
            <a:ext cx="27432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tint val="75000"/>
                  </a:prstClr>
                </a:solidFill>
                <a:effectLst/>
                <a:uLnTx/>
                <a:uFillTx/>
                <a:latin typeface="Georgia" panose="02040502050405020303" pitchFamily="18" charset="0"/>
                <a:ea typeface="+mn-ea"/>
                <a:cs typeface="+mn-cs"/>
              </a:rPr>
              <a:t>WRoEF: 6/9</a:t>
            </a:r>
          </a:p>
        </p:txBody>
      </p:sp>
    </p:spTree>
    <p:extLst>
      <p:ext uri="{BB962C8B-B14F-4D97-AF65-F5344CB8AC3E}">
        <p14:creationId xmlns:p14="http://schemas.microsoft.com/office/powerpoint/2010/main" val="787701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7B4B-C831-709E-31D1-2274A6F6A88C}"/>
              </a:ext>
            </a:extLst>
          </p:cNvPr>
          <p:cNvSpPr>
            <a:spLocks noGrp="1"/>
          </p:cNvSpPr>
          <p:nvPr>
            <p:ph type="title"/>
          </p:nvPr>
        </p:nvSpPr>
        <p:spPr>
          <a:xfrm>
            <a:off x="392127" y="235727"/>
            <a:ext cx="3300984" cy="1645920"/>
          </a:xfrm>
        </p:spPr>
        <p:txBody>
          <a:bodyPr vert="horz" lIns="91440" tIns="45720" rIns="91440" bIns="45720" rtlCol="0" anchor="ctr">
            <a:normAutofit/>
          </a:bodyPr>
          <a:lstStyle/>
          <a:p>
            <a:r>
              <a:rPr lang="en-US" sz="3200" i="1" kern="1200" dirty="0">
                <a:solidFill>
                  <a:schemeClr val="tx1"/>
                </a:solidFill>
                <a:latin typeface="+mj-lt"/>
                <a:ea typeface="+mj-ea"/>
                <a:cs typeface="+mj-cs"/>
              </a:rPr>
              <a:t>WRoEF</a:t>
            </a:r>
            <a:r>
              <a:rPr lang="en-US" sz="3200" kern="1200" dirty="0">
                <a:solidFill>
                  <a:schemeClr val="tx1"/>
                </a:solidFill>
                <a:latin typeface="+mj-lt"/>
                <a:ea typeface="+mj-ea"/>
                <a:cs typeface="+mj-cs"/>
              </a:rPr>
              <a:t>: Analysis – Visual and Audio Design</a:t>
            </a:r>
            <a:endParaRPr lang="en-US" sz="3200" i="1"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069E096F-A8EA-0AE6-0D82-CA8ECFB1E206}"/>
              </a:ext>
            </a:extLst>
          </p:cNvPr>
          <p:cNvSpPr txBox="1"/>
          <p:nvPr/>
        </p:nvSpPr>
        <p:spPr>
          <a:xfrm>
            <a:off x="3693111" y="106532"/>
            <a:ext cx="7746033" cy="2049435"/>
          </a:xfrm>
          <a:prstGeom prst="rect">
            <a:avLst/>
          </a:prstGeom>
        </p:spPr>
        <p:txBody>
          <a:bodyPr vert="horz" lIns="91440" tIns="45720" rIns="91440" bIns="45720" rtlCol="0" anchor="ctr">
            <a:normAutofit/>
          </a:bodyPr>
          <a:lstStyle/>
          <a:p>
            <a:pPr>
              <a:lnSpc>
                <a:spcPct val="90000"/>
              </a:lnSpc>
              <a:spcAft>
                <a:spcPts val="600"/>
              </a:spcAft>
            </a:pPr>
            <a:r>
              <a:rPr lang="en-US" sz="1400" b="0" i="0" dirty="0">
                <a:effectLst/>
              </a:rPr>
              <a:t>The effects of lighting on emotion and PX are well documented (Seif El-Nasr et al., 2007), and certain lighting techniques are used to significant effect throughout </a:t>
            </a:r>
            <a:r>
              <a:rPr lang="en-US" sz="1400" b="0" i="1" dirty="0">
                <a:effectLst/>
              </a:rPr>
              <a:t>Edith Finch. </a:t>
            </a:r>
            <a:r>
              <a:rPr lang="en-US" sz="1400" b="0" i="0" dirty="0">
                <a:effectLst/>
              </a:rPr>
              <a:t>As mentioned previously, time progresses in line with the player’s progression through the Finch house. This not only lends a sense of time progressing, but also shows the player’s journey through the Finch family tree chronologically. Lighting and colour also used within each of the character’s story levels. For example, in the story of the infant Gregory, colours are saturated, lighting is bright and warm, and the entire world seems warm and welcoming (Left). In Lewis’s level, the fish cannery where he works is dirty, unwelcoming, uncomfortably real (Middle). However, his dream world is vibrant and alive, full of warm colours and soft sunshine, things that are lacking in his day-to-day life (Right). </a:t>
            </a:r>
            <a:endParaRPr lang="en-US" sz="1400" dirty="0"/>
          </a:p>
        </p:txBody>
      </p:sp>
      <p:pic>
        <p:nvPicPr>
          <p:cNvPr id="9" name="Picture 8" descr="A screenshot of a video game&#10;&#10;Description automatically generated">
            <a:extLst>
              <a:ext uri="{FF2B5EF4-FFF2-40B4-BE49-F238E27FC236}">
                <a16:creationId xmlns:a16="http://schemas.microsoft.com/office/drawing/2014/main" id="{4C94F31A-942B-13B0-E63B-05091258D84E}"/>
              </a:ext>
            </a:extLst>
          </p:cNvPr>
          <p:cNvPicPr>
            <a:picLocks noChangeAspect="1"/>
          </p:cNvPicPr>
          <p:nvPr/>
        </p:nvPicPr>
        <p:blipFill rotWithShape="1">
          <a:blip r:embed="rId2">
            <a:extLst>
              <a:ext uri="{28A0092B-C50C-407E-A947-70E740481C1C}">
                <a14:useLocalDpi xmlns:a14="http://schemas.microsoft.com/office/drawing/2010/main" val="0"/>
              </a:ext>
            </a:extLst>
          </a:blip>
          <a:srcRect l="17468" r="27131" b="2"/>
          <a:stretch/>
        </p:blipFill>
        <p:spPr>
          <a:xfrm>
            <a:off x="8137417" y="2606462"/>
            <a:ext cx="3584448" cy="3639312"/>
          </a:xfrm>
          <a:prstGeom prst="rect">
            <a:avLst/>
          </a:prstGeom>
        </p:spPr>
      </p:pic>
      <p:pic>
        <p:nvPicPr>
          <p:cNvPr id="5" name="Picture 4" descr="A bathtub filled with rubber ducks&#10;&#10;Description automatically generated">
            <a:extLst>
              <a:ext uri="{FF2B5EF4-FFF2-40B4-BE49-F238E27FC236}">
                <a16:creationId xmlns:a16="http://schemas.microsoft.com/office/drawing/2014/main" id="{F8F5E91F-EE38-FC82-F512-DEDC8348F245}"/>
              </a:ext>
            </a:extLst>
          </p:cNvPr>
          <p:cNvPicPr>
            <a:picLocks noChangeAspect="1"/>
          </p:cNvPicPr>
          <p:nvPr/>
        </p:nvPicPr>
        <p:blipFill rotWithShape="1">
          <a:blip r:embed="rId3">
            <a:extLst>
              <a:ext uri="{28A0092B-C50C-407E-A947-70E740481C1C}">
                <a14:useLocalDpi xmlns:a14="http://schemas.microsoft.com/office/drawing/2010/main" val="0"/>
              </a:ext>
            </a:extLst>
          </a:blip>
          <a:srcRect l="21782" r="22817" b="2"/>
          <a:stretch/>
        </p:blipFill>
        <p:spPr>
          <a:xfrm>
            <a:off x="470137" y="2606462"/>
            <a:ext cx="3584448" cy="3639312"/>
          </a:xfrm>
          <a:prstGeom prst="rect">
            <a:avLst/>
          </a:prstGeom>
        </p:spPr>
      </p:pic>
      <p:pic>
        <p:nvPicPr>
          <p:cNvPr id="8" name="Picture 7" descr="An image of Lewis Finch from behind, working at cutting fish. Text over his head reads &quot;He began to despise the man with a royal contempt.&quot;">
            <a:extLst>
              <a:ext uri="{FF2B5EF4-FFF2-40B4-BE49-F238E27FC236}">
                <a16:creationId xmlns:a16="http://schemas.microsoft.com/office/drawing/2014/main" id="{D5B9D87B-54AD-8EDC-F57A-554A97B231AC}"/>
              </a:ext>
            </a:extLst>
          </p:cNvPr>
          <p:cNvPicPr>
            <a:picLocks noChangeAspect="1"/>
          </p:cNvPicPr>
          <p:nvPr/>
        </p:nvPicPr>
        <p:blipFill rotWithShape="1">
          <a:blip r:embed="rId4">
            <a:extLst>
              <a:ext uri="{28A0092B-C50C-407E-A947-70E740481C1C}">
                <a14:useLocalDpi xmlns:a14="http://schemas.microsoft.com/office/drawing/2010/main" val="0"/>
              </a:ext>
            </a:extLst>
          </a:blip>
          <a:srcRect l="18237" r="26362" b="2"/>
          <a:stretch/>
        </p:blipFill>
        <p:spPr>
          <a:xfrm>
            <a:off x="4303777" y="2606462"/>
            <a:ext cx="3584448" cy="3639312"/>
          </a:xfrm>
          <a:prstGeom prst="rect">
            <a:avLst/>
          </a:prstGeom>
        </p:spPr>
      </p:pic>
      <p:sp>
        <p:nvSpPr>
          <p:cNvPr id="7" name="Slide Number Placeholder 6">
            <a:extLst>
              <a:ext uri="{FF2B5EF4-FFF2-40B4-BE49-F238E27FC236}">
                <a16:creationId xmlns:a16="http://schemas.microsoft.com/office/drawing/2014/main" id="{32328158-F077-D20E-8D6C-2F3C69334BE8}"/>
              </a:ext>
            </a:extLst>
          </p:cNvPr>
          <p:cNvSpPr>
            <a:spLocks noGrp="1"/>
          </p:cNvSpPr>
          <p:nvPr>
            <p:ph type="sldNum" sz="quarter" idx="12"/>
          </p:nvPr>
        </p:nvSpPr>
        <p:spPr/>
        <p:txBody>
          <a:bodyPr/>
          <a:lstStyle/>
          <a:p>
            <a:fld id="{330EA680-D336-4FF7-8B7A-9848BB0A1C32}" type="slidenum">
              <a:rPr lang="en-US" smtClean="0"/>
              <a:t>9</a:t>
            </a:fld>
            <a:endParaRPr lang="en-US" dirty="0"/>
          </a:p>
        </p:txBody>
      </p:sp>
      <p:sp>
        <p:nvSpPr>
          <p:cNvPr id="10" name="Date Placeholder 9">
            <a:extLst>
              <a:ext uri="{FF2B5EF4-FFF2-40B4-BE49-F238E27FC236}">
                <a16:creationId xmlns:a16="http://schemas.microsoft.com/office/drawing/2014/main" id="{ECEC324B-C9B1-8682-8436-CDFE5FE644AD}"/>
              </a:ext>
            </a:extLst>
          </p:cNvPr>
          <p:cNvSpPr>
            <a:spLocks noGrp="1"/>
          </p:cNvSpPr>
          <p:nvPr>
            <p:ph type="dt" sz="half" idx="10"/>
          </p:nvPr>
        </p:nvSpPr>
        <p:spPr>
          <a:xfrm>
            <a:off x="0" y="-11433"/>
            <a:ext cx="2743200" cy="365125"/>
          </a:xfrm>
        </p:spPr>
        <p:txBody>
          <a:bodyPr/>
          <a:lstStyle/>
          <a:p>
            <a:r>
              <a:rPr lang="en-US" dirty="0"/>
              <a:t>WRoEF: 7/9</a:t>
            </a:r>
          </a:p>
        </p:txBody>
      </p:sp>
    </p:spTree>
    <p:extLst>
      <p:ext uri="{BB962C8B-B14F-4D97-AF65-F5344CB8AC3E}">
        <p14:creationId xmlns:p14="http://schemas.microsoft.com/office/powerpoint/2010/main" val="25976664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aramond"/>
        <a:ea typeface=""/>
        <a:cs typeface=""/>
      </a:majorFont>
      <a:minorFont>
        <a:latin typeface="Georg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305</TotalTime>
  <Words>11183</Words>
  <Application>Microsoft Office PowerPoint</Application>
  <PresentationFormat>Widescreen</PresentationFormat>
  <Paragraphs>480</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Garamond</vt:lpstr>
      <vt:lpstr>Georgia</vt:lpstr>
      <vt:lpstr>Office Theme</vt:lpstr>
      <vt:lpstr>On the Origins of Conjurations</vt:lpstr>
      <vt:lpstr>Introduction</vt:lpstr>
      <vt:lpstr>What Remains of Edith Finch </vt:lpstr>
      <vt:lpstr>WRoEF: Overview - Narrative</vt:lpstr>
      <vt:lpstr>WRoEF: Overview - Mechanics</vt:lpstr>
      <vt:lpstr>WRoEF: Overview —  Gameplay Experience and World </vt:lpstr>
      <vt:lpstr>WRoEF: Overview - Gameplay Experience and World </vt:lpstr>
      <vt:lpstr>WRoEF: Analysis – Visual and Audio Design</vt:lpstr>
      <vt:lpstr>WRoEF: Analysis – Visual and Audio Design</vt:lpstr>
      <vt:lpstr>WRoEF: Analysis – Representation, Identity, and Mediation</vt:lpstr>
      <vt:lpstr>WRoEF: Summary</vt:lpstr>
      <vt:lpstr>Gone Home</vt:lpstr>
      <vt:lpstr>GH: Overview - Narrative</vt:lpstr>
      <vt:lpstr>GH: Overview - Narrative</vt:lpstr>
      <vt:lpstr>GH: Overview - Narrative</vt:lpstr>
      <vt:lpstr>GH: Overview - Mechanics</vt:lpstr>
      <vt:lpstr>GH: Overview – Gameplay Experience and World</vt:lpstr>
      <vt:lpstr>GH: Analysis – Visual and Audio Design</vt:lpstr>
      <vt:lpstr>GH: Analysis – Visual and Audio Design</vt:lpstr>
      <vt:lpstr>GH: Analysis – Representation, Identity, and Mediation</vt:lpstr>
      <vt:lpstr>GH: Analysis – Representation, Identity, and Mediation</vt:lpstr>
      <vt:lpstr>GH: Analysis – Representation, Identity, and Mediation </vt:lpstr>
      <vt:lpstr>GH: Summary</vt:lpstr>
      <vt:lpstr>Myst: Masterpiece Edition</vt:lpstr>
      <vt:lpstr>Myst: Masterpiece Edition: Overview - Narrative</vt:lpstr>
      <vt:lpstr>Myst: Masterpiece Edition: Overview - Narrative</vt:lpstr>
      <vt:lpstr>Myst: Masterpiece Edition: Overview - Mechanics</vt:lpstr>
      <vt:lpstr>Myst: Masterpiece Edition: Overview - Mechanics</vt:lpstr>
      <vt:lpstr>Myst: Masterpiece Edition: Overview - Gameplay Experience and World</vt:lpstr>
      <vt:lpstr>Myst: Masterpiece Edition: Analysis – Abstraction and Rules</vt:lpstr>
      <vt:lpstr>Myst: Masterpiece Edition: Analysis – Abstraction and Rules</vt:lpstr>
      <vt:lpstr>Myst: Masterpiece Edition: Analysis – Abstraction and Rules</vt:lpstr>
      <vt:lpstr>Myst: Masterpiece Edition: Analysis – Abstraction and Rules</vt:lpstr>
      <vt:lpstr>Myst: Masterpiece Edition: Analysis – Representation and Mediation</vt:lpstr>
      <vt:lpstr>Myst: Masterpiece Edition: Summary</vt:lpstr>
      <vt:lpstr>Takeaways</vt:lpstr>
      <vt:lpstr>Takeaways – Audiovisual Design</vt:lpstr>
      <vt:lpstr>Takeaways – Representation, Identity, and Mediation</vt:lpstr>
      <vt:lpstr>Takeaways – Player Motivations</vt:lpstr>
      <vt:lpstr>Takeaways – Player Motivations: Intrinsic Motivation</vt:lpstr>
      <vt:lpstr>References</vt:lpstr>
      <vt:lpstr>References</vt:lpstr>
      <vt:lpstr>Appendix 1: OOC Content</vt:lpstr>
      <vt:lpstr>OOC: Player Motivations and Gameplay</vt:lpstr>
      <vt:lpstr>OOC: Level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JONAH UNGER</cp:lastModifiedBy>
  <cp:revision>17</cp:revision>
  <dcterms:created xsi:type="dcterms:W3CDTF">2023-11-16T13:19:23Z</dcterms:created>
  <dcterms:modified xsi:type="dcterms:W3CDTF">2023-12-12T03:16:31Z</dcterms:modified>
</cp:coreProperties>
</file>